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0" r:id="rId7"/>
    <p:sldId id="263" r:id="rId8"/>
    <p:sldId id="264" r:id="rId9"/>
    <p:sldId id="265" r:id="rId10"/>
    <p:sldId id="266" r:id="rId11"/>
    <p:sldId id="267" r:id="rId12"/>
    <p:sldId id="261" r:id="rId13"/>
    <p:sldId id="268"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9" d="100"/>
          <a:sy n="79" d="100"/>
        </p:scale>
        <p:origin x="-29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8/21/14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8/21/14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8/21/14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8/21/14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8/21/14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8/21/14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8/21/14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8/21/14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8/21/14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8/21/14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8/21/14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8/21/14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Hg38 and ENCODE</a:t>
            </a:r>
            <a:endParaRPr lang="en-US" dirty="0"/>
          </a:p>
        </p:txBody>
      </p:sp>
      <p:sp>
        <p:nvSpPr>
          <p:cNvPr id="3" name="Subtitle 2"/>
          <p:cNvSpPr>
            <a:spLocks noGrp="1"/>
          </p:cNvSpPr>
          <p:nvPr>
            <p:ph type="subTitle" idx="1"/>
          </p:nvPr>
        </p:nvSpPr>
        <p:spPr/>
        <p:txBody>
          <a:bodyPr/>
          <a:lstStyle/>
          <a:p>
            <a:r>
              <a:rPr lang="en-US" dirty="0" smtClean="0"/>
              <a:t>Jim Kent - UCSC</a:t>
            </a:r>
            <a:endParaRPr lang="en-US" dirty="0"/>
          </a:p>
        </p:txBody>
      </p:sp>
    </p:spTree>
    <p:extLst>
      <p:ext uri="{BB962C8B-B14F-4D97-AF65-F5344CB8AC3E}">
        <p14:creationId xmlns:p14="http://schemas.microsoft.com/office/powerpoint/2010/main" val="1574056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tential_Slides.01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4815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tential_Slides.01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err="1" smtClean="0">
                <a:solidFill>
                  <a:schemeClr val="bg1"/>
                </a:solidFill>
              </a:rPr>
              <a:t>DNAse</a:t>
            </a:r>
            <a:r>
              <a:rPr lang="en-US" dirty="0" smtClean="0">
                <a:solidFill>
                  <a:schemeClr val="bg1"/>
                </a:solidFill>
              </a:rPr>
              <a:t> whole genome correlations</a:t>
            </a:r>
            <a:endParaRPr lang="en-US" dirty="0">
              <a:solidFill>
                <a:schemeClr val="bg1"/>
              </a:solidFill>
            </a:endParaRPr>
          </a:p>
        </p:txBody>
      </p:sp>
    </p:spTree>
    <p:extLst>
      <p:ext uri="{BB962C8B-B14F-4D97-AF65-F5344CB8AC3E}">
        <p14:creationId xmlns:p14="http://schemas.microsoft.com/office/powerpoint/2010/main" val="3140169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DNAse</a:t>
            </a:r>
            <a:r>
              <a:rPr lang="en-US" dirty="0" smtClean="0"/>
              <a:t> on hg38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Have run hotspot to </a:t>
            </a:r>
            <a:r>
              <a:rPr lang="en-US" dirty="0" err="1" smtClean="0"/>
              <a:t>analyse</a:t>
            </a:r>
            <a:r>
              <a:rPr lang="en-US" dirty="0" smtClean="0"/>
              <a:t> all ENCODE 2 </a:t>
            </a:r>
            <a:r>
              <a:rPr lang="en-US" dirty="0" err="1" smtClean="0"/>
              <a:t>DNAse</a:t>
            </a:r>
            <a:r>
              <a:rPr lang="en-US" dirty="0" smtClean="0"/>
              <a:t> data from WU to hg38.</a:t>
            </a:r>
          </a:p>
          <a:p>
            <a:r>
              <a:rPr lang="en-US" dirty="0" smtClean="0"/>
              <a:t>Using pipeline developed for ENCODE 3</a:t>
            </a:r>
          </a:p>
          <a:p>
            <a:r>
              <a:rPr lang="en-US" dirty="0" smtClean="0"/>
              <a:t>Not doing Duke data sets because of poor quality.</a:t>
            </a:r>
          </a:p>
          <a:p>
            <a:r>
              <a:rPr lang="en-US" dirty="0" smtClean="0"/>
              <a:t>Should be wrangled into built-in UCSC tracks within a month or so.</a:t>
            </a:r>
          </a:p>
          <a:p>
            <a:r>
              <a:rPr lang="en-US" dirty="0" smtClean="0"/>
              <a:t>Will be extending rainbow fringe graphs (aka transparent overlays) to handle the 94 </a:t>
            </a:r>
            <a:r>
              <a:rPr lang="en-US" dirty="0" err="1" smtClean="0"/>
              <a:t>biosamples</a:t>
            </a:r>
            <a:r>
              <a:rPr lang="en-US" dirty="0" smtClean="0"/>
              <a:t>.</a:t>
            </a:r>
            <a:endParaRPr lang="en-US" dirty="0"/>
          </a:p>
        </p:txBody>
      </p:sp>
    </p:spTree>
    <p:extLst>
      <p:ext uri="{BB962C8B-B14F-4D97-AF65-F5344CB8AC3E}">
        <p14:creationId xmlns:p14="http://schemas.microsoft.com/office/powerpoint/2010/main" val="3937451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lstStyle/>
          <a:p>
            <a:r>
              <a:rPr lang="en-US" dirty="0" smtClean="0"/>
              <a:t>Deanna Church – GRC38 work and explanation</a:t>
            </a:r>
          </a:p>
          <a:p>
            <a:r>
              <a:rPr lang="en-US" dirty="0" smtClean="0"/>
              <a:t>Karen </a:t>
            </a:r>
            <a:r>
              <a:rPr lang="en-US" dirty="0" err="1" smtClean="0"/>
              <a:t>Miga</a:t>
            </a:r>
            <a:r>
              <a:rPr lang="en-US" dirty="0" smtClean="0"/>
              <a:t> – centromere modeling and sponge development</a:t>
            </a:r>
          </a:p>
          <a:p>
            <a:r>
              <a:rPr lang="en-US" dirty="0" smtClean="0"/>
              <a:t>Evan </a:t>
            </a:r>
            <a:r>
              <a:rPr lang="en-US" dirty="0" err="1" smtClean="0"/>
              <a:t>Eichler</a:t>
            </a:r>
            <a:r>
              <a:rPr lang="en-US" dirty="0" smtClean="0"/>
              <a:t> – sorting out </a:t>
            </a:r>
            <a:r>
              <a:rPr lang="en-US" dirty="0" err="1" smtClean="0"/>
              <a:t>duplicons</a:t>
            </a:r>
            <a:endParaRPr lang="en-US" dirty="0" smtClean="0"/>
          </a:p>
          <a:p>
            <a:r>
              <a:rPr lang="en-US" dirty="0" smtClean="0"/>
              <a:t>Bob Thurman, Richard </a:t>
            </a:r>
            <a:r>
              <a:rPr lang="en-US" dirty="0" err="1" smtClean="0"/>
              <a:t>Sandstrom</a:t>
            </a:r>
            <a:r>
              <a:rPr lang="en-US" dirty="0" smtClean="0"/>
              <a:t> , </a:t>
            </a:r>
            <a:r>
              <a:rPr lang="en-US" dirty="0" err="1" smtClean="0"/>
              <a:t>Stam</a:t>
            </a:r>
            <a:r>
              <a:rPr lang="en-US" dirty="0" smtClean="0"/>
              <a:t> lab, </a:t>
            </a:r>
            <a:r>
              <a:rPr lang="en-US" dirty="0" err="1" smtClean="0"/>
              <a:t>Qian</a:t>
            </a:r>
            <a:r>
              <a:rPr lang="en-US" dirty="0" smtClean="0"/>
              <a:t> </a:t>
            </a:r>
            <a:r>
              <a:rPr lang="en-US" dirty="0" err="1" smtClean="0"/>
              <a:t>Quin</a:t>
            </a:r>
            <a:r>
              <a:rPr lang="en-US" dirty="0" smtClean="0"/>
              <a:t>, Shirley Liu, Morgan </a:t>
            </a:r>
            <a:r>
              <a:rPr lang="en-US" dirty="0" err="1" smtClean="0"/>
              <a:t>Maddren</a:t>
            </a:r>
            <a:r>
              <a:rPr lang="en-US" dirty="0" smtClean="0"/>
              <a:t> – </a:t>
            </a:r>
            <a:r>
              <a:rPr lang="en-US" dirty="0" err="1" smtClean="0"/>
              <a:t>DNAse</a:t>
            </a:r>
            <a:r>
              <a:rPr lang="en-US" dirty="0" smtClean="0"/>
              <a:t> pipeline work</a:t>
            </a:r>
          </a:p>
          <a:p>
            <a:r>
              <a:rPr lang="en-US" dirty="0" smtClean="0"/>
              <a:t>NHGRI - $$$ and organization </a:t>
            </a:r>
            <a:endParaRPr lang="en-US" dirty="0"/>
          </a:p>
        </p:txBody>
      </p:sp>
    </p:spTree>
    <p:extLst>
      <p:ext uri="{BB962C8B-B14F-4D97-AF65-F5344CB8AC3E}">
        <p14:creationId xmlns:p14="http://schemas.microsoft.com/office/powerpoint/2010/main" val="2860444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GRC38 (aka hg38)</a:t>
            </a:r>
            <a:endParaRPr lang="en-US" dirty="0"/>
          </a:p>
        </p:txBody>
      </p:sp>
      <p:sp>
        <p:nvSpPr>
          <p:cNvPr id="3" name="Content Placeholder 2"/>
          <p:cNvSpPr>
            <a:spLocks noGrp="1"/>
          </p:cNvSpPr>
          <p:nvPr>
            <p:ph idx="1"/>
          </p:nvPr>
        </p:nvSpPr>
        <p:spPr/>
        <p:txBody>
          <a:bodyPr>
            <a:normAutofit lnSpcReduction="10000"/>
          </a:bodyPr>
          <a:lstStyle/>
          <a:p>
            <a:r>
              <a:rPr lang="en-US" dirty="0"/>
              <a:t>R</a:t>
            </a:r>
            <a:r>
              <a:rPr lang="en-US" dirty="0" smtClean="0"/>
              <a:t>eleased 8 months ago.</a:t>
            </a:r>
          </a:p>
          <a:p>
            <a:r>
              <a:rPr lang="en-US" dirty="0" smtClean="0"/>
              <a:t>Resolved 1008 issues in GRC37, including:</a:t>
            </a:r>
          </a:p>
          <a:p>
            <a:pPr lvl="1"/>
            <a:r>
              <a:rPr lang="en-US" dirty="0" smtClean="0"/>
              <a:t>Fixes to hundreds of coding genes</a:t>
            </a:r>
          </a:p>
          <a:p>
            <a:pPr lvl="1"/>
            <a:r>
              <a:rPr lang="en-US" dirty="0" smtClean="0"/>
              <a:t>Fixes to many tricky segmentally duplicated regions</a:t>
            </a:r>
          </a:p>
          <a:p>
            <a:pPr lvl="1"/>
            <a:r>
              <a:rPr lang="en-US" dirty="0" smtClean="0"/>
              <a:t>A little bit of missing unique sequence</a:t>
            </a:r>
            <a:endParaRPr lang="en-US" dirty="0"/>
          </a:p>
          <a:p>
            <a:r>
              <a:rPr lang="en-US" dirty="0" smtClean="0"/>
              <a:t>Includes many more alternative haplotypes,261 alternative sequences in all.</a:t>
            </a:r>
          </a:p>
          <a:p>
            <a:r>
              <a:rPr lang="en-US" dirty="0" smtClean="0"/>
              <a:t>Includes modeled sequence for centromeres </a:t>
            </a:r>
          </a:p>
        </p:txBody>
      </p:sp>
    </p:spTree>
    <p:extLst>
      <p:ext uri="{BB962C8B-B14F-4D97-AF65-F5344CB8AC3E}">
        <p14:creationId xmlns:p14="http://schemas.microsoft.com/office/powerpoint/2010/main" val="3833455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UCSC Plans for hg38</a:t>
            </a:r>
            <a:endParaRPr lang="en-US" dirty="0"/>
          </a:p>
        </p:txBody>
      </p:sp>
      <p:sp>
        <p:nvSpPr>
          <p:cNvPr id="3" name="Content Placeholder 2"/>
          <p:cNvSpPr>
            <a:spLocks noGrp="1"/>
          </p:cNvSpPr>
          <p:nvPr>
            <p:ph idx="1"/>
          </p:nvPr>
        </p:nvSpPr>
        <p:spPr/>
        <p:txBody>
          <a:bodyPr>
            <a:normAutofit/>
          </a:bodyPr>
          <a:lstStyle/>
          <a:p>
            <a:r>
              <a:rPr lang="en-US" dirty="0" smtClean="0"/>
              <a:t>We’ve had a minimal browser up on hg38 since March 6.</a:t>
            </a:r>
          </a:p>
          <a:p>
            <a:r>
              <a:rPr lang="en-US" dirty="0" smtClean="0"/>
              <a:t>Released UCSC Genes on it  May 15.</a:t>
            </a:r>
          </a:p>
          <a:p>
            <a:r>
              <a:rPr lang="en-US" dirty="0" smtClean="0"/>
              <a:t>Plan to make it default human assembly in 2-3 months. First want to complete:</a:t>
            </a:r>
          </a:p>
          <a:p>
            <a:pPr lvl="1"/>
            <a:r>
              <a:rPr lang="en-US" dirty="0" smtClean="0"/>
              <a:t>100-way vertebrate alignment track</a:t>
            </a:r>
          </a:p>
          <a:p>
            <a:pPr lvl="1"/>
            <a:r>
              <a:rPr lang="en-US" dirty="0" err="1" smtClean="0"/>
              <a:t>DNAse</a:t>
            </a:r>
            <a:r>
              <a:rPr lang="en-US" dirty="0" smtClean="0"/>
              <a:t> hypersensitivity track</a:t>
            </a:r>
          </a:p>
          <a:p>
            <a:pPr lvl="1"/>
            <a:r>
              <a:rPr lang="en-US" dirty="0" smtClean="0"/>
              <a:t>Full </a:t>
            </a:r>
            <a:r>
              <a:rPr lang="en-US" dirty="0" err="1" smtClean="0"/>
              <a:t>Gencode</a:t>
            </a:r>
            <a:r>
              <a:rPr lang="en-US" dirty="0" smtClean="0"/>
              <a:t> integration.</a:t>
            </a:r>
          </a:p>
          <a:p>
            <a:endParaRPr lang="en-US" dirty="0" smtClean="0"/>
          </a:p>
        </p:txBody>
      </p:sp>
    </p:spTree>
    <p:extLst>
      <p:ext uri="{BB962C8B-B14F-4D97-AF65-F5344CB8AC3E}">
        <p14:creationId xmlns:p14="http://schemas.microsoft.com/office/powerpoint/2010/main" val="974930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Mapping to hg38</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Have done a lot of mapping to hg38 with BWA.</a:t>
            </a:r>
          </a:p>
          <a:p>
            <a:r>
              <a:rPr lang="en-US" dirty="0" smtClean="0"/>
              <a:t>Major differences are</a:t>
            </a:r>
          </a:p>
          <a:p>
            <a:pPr lvl="1"/>
            <a:r>
              <a:rPr lang="en-US" dirty="0" smtClean="0"/>
              <a:t>More sequence aligns because of various additions to reference</a:t>
            </a:r>
          </a:p>
          <a:p>
            <a:pPr lvl="1"/>
            <a:r>
              <a:rPr lang="en-US" dirty="0" smtClean="0"/>
              <a:t>More stuff aligns multiply because of unpacking of segmental dupes</a:t>
            </a:r>
          </a:p>
          <a:p>
            <a:pPr lvl="1"/>
            <a:r>
              <a:rPr lang="en-US" dirty="0" smtClean="0"/>
              <a:t>Because of centromeres:</a:t>
            </a:r>
          </a:p>
          <a:p>
            <a:pPr lvl="2"/>
            <a:r>
              <a:rPr lang="en-US" dirty="0" smtClean="0"/>
              <a:t>Single ended mapping is faster by ~10%</a:t>
            </a:r>
          </a:p>
          <a:p>
            <a:pPr lvl="2"/>
            <a:r>
              <a:rPr lang="en-US" dirty="0" smtClean="0"/>
              <a:t>Paired ended mapping is slower by ~20%</a:t>
            </a:r>
          </a:p>
          <a:p>
            <a:r>
              <a:rPr lang="en-US" dirty="0" smtClean="0"/>
              <a:t>All mapping we have done is with “sponge” sequence</a:t>
            </a:r>
          </a:p>
          <a:p>
            <a:r>
              <a:rPr lang="en-US" dirty="0" smtClean="0"/>
              <a:t>Some groups have chosen to mask centromeres, but not us.</a:t>
            </a:r>
          </a:p>
        </p:txBody>
      </p:sp>
    </p:spTree>
    <p:extLst>
      <p:ext uri="{BB962C8B-B14F-4D97-AF65-F5344CB8AC3E}">
        <p14:creationId xmlns:p14="http://schemas.microsoft.com/office/powerpoint/2010/main" val="3628425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Haplotypes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Coping with alternative haplotypes (alts) well is tricky</a:t>
            </a:r>
          </a:p>
          <a:p>
            <a:r>
              <a:rPr lang="en-US" dirty="0" smtClean="0"/>
              <a:t>If you include them all, and then filter out duplicate mappings, you strip annotation from the large parts of alt sequence that is shared with the main chromosome, as well as annotation from the main chromosome.</a:t>
            </a:r>
          </a:p>
          <a:p>
            <a:r>
              <a:rPr lang="en-US" dirty="0" smtClean="0"/>
              <a:t>If you don’t include them,  unless your </a:t>
            </a:r>
            <a:r>
              <a:rPr lang="en-US" dirty="0" err="1" smtClean="0"/>
              <a:t>biosample</a:t>
            </a:r>
            <a:r>
              <a:rPr lang="en-US" dirty="0" smtClean="0"/>
              <a:t> is homozygous for same allele in main chromosome you will miss things</a:t>
            </a:r>
          </a:p>
          <a:p>
            <a:r>
              <a:rPr lang="en-US" dirty="0" smtClean="0"/>
              <a:t>We are thinking of better ways to address this at UCSC, but have no concrete tools built for it yet.</a:t>
            </a:r>
            <a:endParaRPr lang="en-US" dirty="0"/>
          </a:p>
        </p:txBody>
      </p:sp>
    </p:spTree>
    <p:extLst>
      <p:ext uri="{BB962C8B-B14F-4D97-AF65-F5344CB8AC3E}">
        <p14:creationId xmlns:p14="http://schemas.microsoft.com/office/powerpoint/2010/main" val="3669247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Sponge</a:t>
            </a:r>
            <a:endParaRPr lang="en-US" dirty="0"/>
          </a:p>
        </p:txBody>
      </p:sp>
      <p:sp>
        <p:nvSpPr>
          <p:cNvPr id="3" name="Content Placeholder 2"/>
          <p:cNvSpPr>
            <a:spLocks noGrp="1"/>
          </p:cNvSpPr>
          <p:nvPr>
            <p:ph idx="1"/>
          </p:nvPr>
        </p:nvSpPr>
        <p:spPr>
          <a:xfrm>
            <a:off x="457200" y="1600200"/>
            <a:ext cx="8229600" cy="4717278"/>
          </a:xfrm>
        </p:spPr>
        <p:txBody>
          <a:bodyPr>
            <a:normAutofit fontScale="85000" lnSpcReduction="20000"/>
          </a:bodyPr>
          <a:lstStyle/>
          <a:p>
            <a:r>
              <a:rPr lang="en-US" dirty="0" smtClean="0"/>
              <a:t>Sponge for hg38 contains</a:t>
            </a:r>
          </a:p>
          <a:p>
            <a:pPr lvl="1"/>
            <a:r>
              <a:rPr lang="en-US" dirty="0" smtClean="0"/>
              <a:t>Mitochondria from 500 individuals each duplicated twice in tandem.  1000 copies of ribosome is about number in average cell.</a:t>
            </a:r>
          </a:p>
          <a:p>
            <a:pPr lvl="1"/>
            <a:r>
              <a:rPr lang="en-US" dirty="0" smtClean="0"/>
              <a:t>17,218,973 bases of ribosomal DNA from HUREF assembly, which is approximately amount of ribosomal DNA in a haploid genome</a:t>
            </a:r>
          </a:p>
          <a:p>
            <a:pPr lvl="1"/>
            <a:r>
              <a:rPr lang="en-US" dirty="0" smtClean="0"/>
              <a:t>108,262,802 bases of other sequence from HUREF reads that don’t map to hg38.  These are non-</a:t>
            </a:r>
            <a:r>
              <a:rPr lang="en-US" dirty="0" err="1" smtClean="0"/>
              <a:t>centromeric</a:t>
            </a:r>
            <a:r>
              <a:rPr lang="en-US" dirty="0" smtClean="0"/>
              <a:t> satellite such as HSAT.</a:t>
            </a:r>
          </a:p>
          <a:p>
            <a:r>
              <a:rPr lang="en-US" dirty="0" smtClean="0"/>
              <a:t>Sponge for hg19 also includes </a:t>
            </a:r>
            <a:r>
              <a:rPr lang="en-US" dirty="0" err="1" smtClean="0"/>
              <a:t>centromeric</a:t>
            </a:r>
            <a:r>
              <a:rPr lang="en-US" dirty="0" smtClean="0"/>
              <a:t> models.</a:t>
            </a:r>
          </a:p>
          <a:p>
            <a:r>
              <a:rPr lang="en-US" dirty="0" smtClean="0"/>
              <a:t>Sponge available prepublication </a:t>
            </a:r>
            <a:r>
              <a:rPr lang="en-US" dirty="0"/>
              <a:t>from </a:t>
            </a:r>
            <a:endParaRPr lang="en-US" dirty="0" smtClean="0"/>
          </a:p>
          <a:p>
            <a:pPr lvl="1"/>
            <a:r>
              <a:rPr lang="en-US" dirty="0" smtClean="0"/>
              <a:t>http</a:t>
            </a:r>
            <a:r>
              <a:rPr lang="en-US" dirty="0"/>
              <a:t>://</a:t>
            </a:r>
            <a:r>
              <a:rPr lang="en-US" dirty="0" err="1"/>
              <a:t>hgwdev.cse.ucsc.edu</a:t>
            </a:r>
            <a:r>
              <a:rPr lang="en-US" dirty="0"/>
              <a:t>/~</a:t>
            </a:r>
            <a:r>
              <a:rPr lang="en-US" dirty="0" err="1"/>
              <a:t>kent</a:t>
            </a:r>
            <a:r>
              <a:rPr lang="en-US" dirty="0"/>
              <a:t>/sponge/</a:t>
            </a:r>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3200478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Potential_Slides.00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9452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Potential_Slides.00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9662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tential_Slides.01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4161860"/>
      </p:ext>
    </p:extLst>
  </p:cSld>
  <p:clrMapOvr>
    <a:masterClrMapping/>
  </p:clrMapOvr>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821</TotalTime>
  <Words>506</Words>
  <Application>Microsoft Macintosh PowerPoint</Application>
  <PresentationFormat>On-screen Show (4:3)</PresentationFormat>
  <Paragraphs>53</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 Black </vt:lpstr>
      <vt:lpstr>Hg38 and ENCODE</vt:lpstr>
      <vt:lpstr>GRC38 (aka hg38)</vt:lpstr>
      <vt:lpstr>UCSC Plans for hg38</vt:lpstr>
      <vt:lpstr>Mapping to hg38</vt:lpstr>
      <vt:lpstr>Alternative Haplotypes</vt:lpstr>
      <vt:lpstr>Sponge</vt:lpstr>
      <vt:lpstr>PowerPoint Presentation</vt:lpstr>
      <vt:lpstr>PowerPoint Presentation</vt:lpstr>
      <vt:lpstr>PowerPoint Presentation</vt:lpstr>
      <vt:lpstr>PowerPoint Presentation</vt:lpstr>
      <vt:lpstr>DNAse whole genome correlations</vt:lpstr>
      <vt:lpstr>DNAse on hg38 </vt:lpstr>
      <vt:lpstr>Acknowledgements</vt:lpstr>
    </vt:vector>
  </TitlesOfParts>
  <Company>UCSC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Hg38 and ENCODE</dc:title>
  <dc:creator>Jim Kent</dc:creator>
  <cp:lastModifiedBy>Jim Kent</cp:lastModifiedBy>
  <cp:revision>9</cp:revision>
  <dcterms:created xsi:type="dcterms:W3CDTF">2014-08-22T01:21:57Z</dcterms:created>
  <dcterms:modified xsi:type="dcterms:W3CDTF">2014-08-22T15:03:30Z</dcterms:modified>
</cp:coreProperties>
</file>