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88" r:id="rId3"/>
    <p:sldId id="317" r:id="rId4"/>
    <p:sldId id="306" r:id="rId5"/>
    <p:sldId id="300" r:id="rId6"/>
    <p:sldId id="316" r:id="rId7"/>
    <p:sldId id="314" r:id="rId8"/>
    <p:sldId id="315" r:id="rId9"/>
    <p:sldId id="313" r:id="rId10"/>
    <p:sldId id="310" r:id="rId11"/>
    <p:sldId id="285" r:id="rId12"/>
    <p:sldId id="305" r:id="rId13"/>
    <p:sldId id="311" r:id="rId14"/>
    <p:sldId id="270" r:id="rId15"/>
    <p:sldId id="293" r:id="rId16"/>
    <p:sldId id="31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806345-38EE-114E-AF36-A752D39AD5AD}">
          <p14:sldIdLst>
            <p14:sldId id="256"/>
            <p14:sldId id="288"/>
            <p14:sldId id="317"/>
            <p14:sldId id="306"/>
            <p14:sldId id="300"/>
            <p14:sldId id="316"/>
            <p14:sldId id="314"/>
            <p14:sldId id="315"/>
            <p14:sldId id="313"/>
            <p14:sldId id="310"/>
            <p14:sldId id="285"/>
            <p14:sldId id="305"/>
            <p14:sldId id="311"/>
            <p14:sldId id="270"/>
            <p14:sldId id="293"/>
          </p14:sldIdLst>
        </p14:section>
        <p14:section name="Untitled Section" id="{31F08C75-CE00-8341-9F9F-91CF60266CB0}">
          <p14:sldIdLst>
            <p14:sldId id="3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autoAdjust="0"/>
    <p:restoredTop sz="99663" autoAdjust="0"/>
  </p:normalViewPr>
  <p:slideViewPr>
    <p:cSldViewPr snapToGrid="0" snapToObjects="1">
      <p:cViewPr>
        <p:scale>
          <a:sx n="100" d="100"/>
          <a:sy n="100" d="100"/>
        </p:scale>
        <p:origin x="-1416" y="-152"/>
      </p:cViewPr>
      <p:guideLst>
        <p:guide orient="horz" pos="2160"/>
        <p:guide pos="2880"/>
      </p:guideLst>
    </p:cSldViewPr>
  </p:slideViewPr>
  <p:outlineViewPr>
    <p:cViewPr>
      <p:scale>
        <a:sx n="45" d="100"/>
        <a:sy n="45"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DDF7E-DE2B-1A4F-8305-B64BB7E28F9D}" type="datetimeFigureOut">
              <a:t>11/7/16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7DA62C-436E-094D-8374-D449BD9E313C}" type="slidenum">
              <a:t>‹#›</a:t>
            </a:fld>
            <a:endParaRPr lang="en-US"/>
          </a:p>
        </p:txBody>
      </p:sp>
    </p:spTree>
    <p:extLst>
      <p:ext uri="{BB962C8B-B14F-4D97-AF65-F5344CB8AC3E}">
        <p14:creationId xmlns:p14="http://schemas.microsoft.com/office/powerpoint/2010/main" val="11616942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49CF01-A521-3E43-BB9C-425A143AE706}" type="datetimeFigureOut">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3664457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9CF01-A521-3E43-BB9C-425A143AE706}" type="datetimeFigureOut">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15019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9CF01-A521-3E43-BB9C-425A143AE706}" type="datetimeFigureOut">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67432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9CF01-A521-3E43-BB9C-425A143AE706}" type="datetimeFigureOut">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3411338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9CF01-A521-3E43-BB9C-425A143AE706}" type="datetimeFigureOut">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257213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9CF01-A521-3E43-BB9C-425A143AE706}" type="datetimeFigureOut">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312203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9CF01-A521-3E43-BB9C-425A143AE706}" type="datetimeFigureOut">
              <a:t>11/7/16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223183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9CF01-A521-3E43-BB9C-425A143AE706}" type="datetimeFigureOut">
              <a:t>11/7/16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100960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9CF01-A521-3E43-BB9C-425A143AE706}" type="datetimeFigureOut">
              <a:t>11/7/16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302366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49CF01-A521-3E43-BB9C-425A143AE706}" type="datetimeFigureOut">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192911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49CF01-A521-3E43-BB9C-425A143AE706}" type="datetimeFigureOut">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196868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9CF01-A521-3E43-BB9C-425A143AE706}" type="datetimeFigureOut">
              <a:t>11/7/16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5BA3E-F9A0-1D43-A5E4-84EFC619F608}" type="slidenum">
              <a:t>‹#›</a:t>
            </a:fld>
            <a:endParaRPr lang="en-US"/>
          </a:p>
        </p:txBody>
      </p:sp>
    </p:spTree>
    <p:extLst>
      <p:ext uri="{BB962C8B-B14F-4D97-AF65-F5344CB8AC3E}">
        <p14:creationId xmlns:p14="http://schemas.microsoft.com/office/powerpoint/2010/main" val="1393034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genome.ucsc.edu/cgi-bin/hgPublicSessions" TargetMode="External"/><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hyperlink" Target="http://genome.ucsc.edu/training/" TargetMode="External"/><Relationship Id="rId4" Type="http://schemas.openxmlformats.org/officeDocument/2006/relationships/image" Target="../media/image17.tiff"/><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hyperlink" Target="mailto:genome@soe.ucsc.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enome.ucsc.edu/goldenPath/newsarch.html%23083016" TargetMode="External"/><Relationship Id="rId3" Type="http://schemas.openxmlformats.org/officeDocument/2006/relationships/hyperlink" Target="http://beta.trackhubregistry.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beta.trackhubregistry.org/"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203" y="960813"/>
            <a:ext cx="8743626" cy="1470025"/>
          </a:xfrm>
        </p:spPr>
        <p:txBody>
          <a:bodyPr>
            <a:noAutofit/>
          </a:bodyPr>
          <a:lstStyle/>
          <a:p>
            <a:pPr>
              <a:lnSpc>
                <a:spcPct val="150000"/>
              </a:lnSpc>
            </a:pPr>
            <a:r>
              <a:rPr lang="en-US" b="1"/>
              <a:t>GTEx in the UCSC Genome Browser</a:t>
            </a:r>
            <a:br>
              <a:rPr lang="en-US" b="1"/>
            </a:br>
            <a:r>
              <a:rPr lang="en-US" sz="3600" i="1">
                <a:solidFill>
                  <a:schemeClr val="tx2"/>
                </a:solidFill>
                <a:latin typeface="+mn-lt"/>
                <a:ea typeface="+mn-ea"/>
                <a:cs typeface="+mn-cs"/>
              </a:rPr>
              <a:t>December 2016 Update</a:t>
            </a:r>
          </a:p>
        </p:txBody>
      </p:sp>
      <p:sp>
        <p:nvSpPr>
          <p:cNvPr id="3" name="Subtitle 2"/>
          <p:cNvSpPr>
            <a:spLocks noGrp="1"/>
          </p:cNvSpPr>
          <p:nvPr>
            <p:ph type="subTitle" idx="1"/>
          </p:nvPr>
        </p:nvSpPr>
        <p:spPr>
          <a:xfrm>
            <a:off x="617592" y="3621603"/>
            <a:ext cx="7822006" cy="2927149"/>
          </a:xfrm>
        </p:spPr>
        <p:txBody>
          <a:bodyPr>
            <a:normAutofit/>
          </a:bodyPr>
          <a:lstStyle/>
          <a:p>
            <a:pPr algn="l"/>
            <a:r>
              <a:rPr lang="en-US" sz="2800" b="1" i="1">
                <a:solidFill>
                  <a:schemeClr val="tx2"/>
                </a:solidFill>
              </a:rPr>
              <a:t>Kate Rosenbloom</a:t>
            </a:r>
            <a:endParaRPr lang="en-US" sz="2800" i="1">
              <a:solidFill>
                <a:schemeClr val="tx2"/>
              </a:solidFill>
            </a:endParaRPr>
          </a:p>
          <a:p>
            <a:pPr algn="l"/>
            <a:r>
              <a:rPr lang="en-US" sz="2800" i="1">
                <a:solidFill>
                  <a:schemeClr val="tx2"/>
                </a:solidFill>
              </a:rPr>
              <a:t>UCSC Genome Browser Group</a:t>
            </a:r>
          </a:p>
          <a:p>
            <a:pPr algn="l"/>
            <a:endParaRPr lang="en-US" sz="2800" i="1">
              <a:solidFill>
                <a:schemeClr val="tx2"/>
              </a:solidFill>
            </a:endParaRPr>
          </a:p>
          <a:p>
            <a:pPr algn="l"/>
            <a:endParaRPr lang="en-US" sz="2800" i="1">
              <a:solidFill>
                <a:schemeClr val="tx2"/>
              </a:solidFill>
            </a:endParaRPr>
          </a:p>
          <a:p>
            <a:pPr algn="l"/>
            <a:endParaRPr lang="en-US" sz="2800" i="1">
              <a:solidFill>
                <a:schemeClr val="tx2"/>
              </a:solidFill>
            </a:endParaRPr>
          </a:p>
        </p:txBody>
      </p:sp>
      <p:pic>
        <p:nvPicPr>
          <p:cNvPr id="5" name="Picture 4" descr="GenomicsInstituteOFFICIAL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492" y="4978991"/>
            <a:ext cx="3543978" cy="689789"/>
          </a:xfrm>
          <a:prstGeom prst="rect">
            <a:avLst/>
          </a:prstGeom>
          <a:ln w="25400">
            <a:noFill/>
          </a:ln>
          <a:effectLst/>
        </p:spPr>
      </p:pic>
      <p:pic>
        <p:nvPicPr>
          <p:cNvPr id="4" name="Picture 3"/>
          <p:cNvPicPr>
            <a:picLocks noChangeAspect="1"/>
          </p:cNvPicPr>
          <p:nvPr/>
        </p:nvPicPr>
        <p:blipFill>
          <a:blip r:embed="rId3"/>
          <a:stretch>
            <a:fillRect/>
          </a:stretch>
        </p:blipFill>
        <p:spPr>
          <a:xfrm>
            <a:off x="787400" y="4955290"/>
            <a:ext cx="1841500" cy="698500"/>
          </a:xfrm>
          <a:prstGeom prst="rect">
            <a:avLst/>
          </a:prstGeom>
        </p:spPr>
      </p:pic>
    </p:spTree>
    <p:extLst>
      <p:ext uri="{BB962C8B-B14F-4D97-AF65-F5344CB8AC3E}">
        <p14:creationId xmlns:p14="http://schemas.microsoft.com/office/powerpoint/2010/main" val="1931132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257209"/>
            <a:ext cx="8686800" cy="1143000"/>
          </a:xfrm>
        </p:spPr>
        <p:txBody>
          <a:bodyPr>
            <a:normAutofit/>
          </a:bodyPr>
          <a:lstStyle/>
          <a:p>
            <a:r>
              <a:rPr lang="en-US" sz="3600"/>
              <a:t>In Progress:   ‘Body Map’ of GTEx tissues</a:t>
            </a:r>
          </a:p>
        </p:txBody>
      </p:sp>
      <p:sp>
        <p:nvSpPr>
          <p:cNvPr id="3" name="Content Placeholder 2"/>
          <p:cNvSpPr>
            <a:spLocks noGrp="1"/>
          </p:cNvSpPr>
          <p:nvPr>
            <p:ph idx="1"/>
          </p:nvPr>
        </p:nvSpPr>
        <p:spPr>
          <a:xfrm>
            <a:off x="457200" y="885791"/>
            <a:ext cx="8229600" cy="4525963"/>
          </a:xfrm>
        </p:spPr>
        <p:txBody>
          <a:bodyPr>
            <a:normAutofit/>
          </a:bodyPr>
          <a:lstStyle/>
          <a:p>
            <a:pPr marL="0" indent="0">
              <a:buNone/>
            </a:pPr>
            <a:endParaRPr lang="en-US"/>
          </a:p>
          <a:p>
            <a:pPr marL="0" indent="0">
              <a:buNone/>
            </a:pPr>
            <a:endParaRPr lang="en-US"/>
          </a:p>
          <a:p>
            <a:endParaRPr lang="en-US"/>
          </a:p>
        </p:txBody>
      </p:sp>
      <p:pic>
        <p:nvPicPr>
          <p:cNvPr id="9" name="Picture 8" descr="bodyMapScreen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6" y="657191"/>
            <a:ext cx="8914501" cy="5538860"/>
          </a:xfrm>
          <a:prstGeom prst="rect">
            <a:avLst/>
          </a:prstGeom>
        </p:spPr>
      </p:pic>
      <p:sp>
        <p:nvSpPr>
          <p:cNvPr id="10" name="TextBox 9"/>
          <p:cNvSpPr txBox="1"/>
          <p:nvPr/>
        </p:nvSpPr>
        <p:spPr>
          <a:xfrm>
            <a:off x="550619" y="6176485"/>
            <a:ext cx="8439518" cy="646331"/>
          </a:xfrm>
          <a:prstGeom prst="rect">
            <a:avLst/>
          </a:prstGeom>
          <a:noFill/>
        </p:spPr>
        <p:txBody>
          <a:bodyPr wrap="none" rtlCol="0">
            <a:spAutoFit/>
          </a:bodyPr>
          <a:lstStyle/>
          <a:p>
            <a:r>
              <a:rPr lang="en-US"/>
              <a:t>UCSC has commissioned artwork to improve user selection of tissues.  We plan to make</a:t>
            </a:r>
          </a:p>
          <a:p>
            <a:r>
              <a:rPr lang="en-US"/>
              <a:t> the GTEx ‘Body Map’ freely available in SVG format at Wikimedia Commons. </a:t>
            </a:r>
          </a:p>
        </p:txBody>
      </p:sp>
    </p:spTree>
    <p:extLst>
      <p:ext uri="{BB962C8B-B14F-4D97-AF65-F5344CB8AC3E}">
        <p14:creationId xmlns:p14="http://schemas.microsoft.com/office/powerpoint/2010/main" val="1558446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560"/>
            <a:ext cx="8229600" cy="1143000"/>
          </a:xfrm>
        </p:spPr>
        <p:txBody>
          <a:bodyPr/>
          <a:lstStyle/>
          <a:p>
            <a:r>
              <a:rPr lang="en-US"/>
              <a:t>Future Plans</a:t>
            </a:r>
          </a:p>
        </p:txBody>
      </p:sp>
      <p:sp>
        <p:nvSpPr>
          <p:cNvPr id="3" name="Content Placeholder 2"/>
          <p:cNvSpPr>
            <a:spLocks noGrp="1"/>
          </p:cNvSpPr>
          <p:nvPr>
            <p:ph idx="1"/>
          </p:nvPr>
        </p:nvSpPr>
        <p:spPr>
          <a:xfrm>
            <a:off x="457200" y="1176231"/>
            <a:ext cx="8229600" cy="4525963"/>
          </a:xfrm>
        </p:spPr>
        <p:txBody>
          <a:bodyPr>
            <a:normAutofit/>
          </a:bodyPr>
          <a:lstStyle/>
          <a:p>
            <a:r>
              <a:rPr lang="en-US"/>
              <a:t>V6p:  Gene expression quantifications from the newer analysis pipeline will be incorporated into a track which will be viewable alongside the existing V6 track</a:t>
            </a:r>
            <a:endParaRPr lang="en-US"/>
          </a:p>
          <a:p>
            <a:endParaRPr lang="en-US"/>
          </a:p>
          <a:p>
            <a:r>
              <a:rPr lang="en-US"/>
              <a:t>eQTL Tracks:   Design work in progress, in collaboration with Casey Brown, GTEx ASE</a:t>
            </a:r>
          </a:p>
          <a:p>
            <a:pPr marL="0" indent="0">
              <a:buNone/>
            </a:pPr>
            <a:endParaRPr lang="en-US"/>
          </a:p>
          <a:p>
            <a:endParaRPr lang="en-US"/>
          </a:p>
          <a:p>
            <a:endParaRPr lang="en-US"/>
          </a:p>
        </p:txBody>
      </p:sp>
    </p:spTree>
    <p:extLst>
      <p:ext uri="{BB962C8B-B14F-4D97-AF65-F5344CB8AC3E}">
        <p14:creationId xmlns:p14="http://schemas.microsoft.com/office/powerpoint/2010/main" val="9006782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6050" y="888134"/>
            <a:ext cx="7010400" cy="720076"/>
          </a:xfrm>
          <a:prstGeom prst="rect">
            <a:avLst/>
          </a:prstGeom>
          <a:ln>
            <a:solidFill>
              <a:schemeClr val="tx1"/>
            </a:solidFill>
          </a:ln>
        </p:spPr>
      </p:pic>
      <p:sp>
        <p:nvSpPr>
          <p:cNvPr id="7" name="Rectangle 6"/>
          <p:cNvSpPr/>
          <p:nvPr/>
        </p:nvSpPr>
        <p:spPr>
          <a:xfrm>
            <a:off x="706050" y="46670"/>
            <a:ext cx="4986431" cy="707886"/>
          </a:xfrm>
          <a:prstGeom prst="rect">
            <a:avLst/>
          </a:prstGeom>
        </p:spPr>
        <p:txBody>
          <a:bodyPr wrap="square">
            <a:spAutoFit/>
          </a:bodyPr>
          <a:lstStyle/>
          <a:p>
            <a:pPr lvl="0"/>
            <a:r>
              <a:rPr lang="en-US" sz="4000">
                <a:solidFill>
                  <a:prstClr val="black"/>
                </a:solidFill>
              </a:rPr>
              <a:t>Outreach</a:t>
            </a:r>
          </a:p>
        </p:txBody>
      </p:sp>
      <p:sp>
        <p:nvSpPr>
          <p:cNvPr id="8" name="TextBox 7"/>
          <p:cNvSpPr txBox="1"/>
          <p:nvPr/>
        </p:nvSpPr>
        <p:spPr>
          <a:xfrm>
            <a:off x="359375" y="6040396"/>
            <a:ext cx="8565863" cy="1200329"/>
          </a:xfrm>
          <a:prstGeom prst="rect">
            <a:avLst/>
          </a:prstGeom>
          <a:noFill/>
        </p:spPr>
        <p:txBody>
          <a:bodyPr wrap="square" rtlCol="0">
            <a:spAutoFit/>
          </a:bodyPr>
          <a:lstStyle/>
          <a:p>
            <a:r>
              <a:rPr lang="en-US"/>
              <a:t>The UCSC Genome Browser provides a web page where users post sessions for public viewing.  Two GTEx-related sessions are currently the most visited on this page.</a:t>
            </a:r>
          </a:p>
          <a:p>
            <a:endParaRPr lang="en-US"/>
          </a:p>
          <a:p>
            <a:endParaRPr lang="en-US"/>
          </a:p>
        </p:txBody>
      </p:sp>
      <p:pic>
        <p:nvPicPr>
          <p:cNvPr id="2" name="Picture 1"/>
          <p:cNvPicPr>
            <a:picLocks noChangeAspect="1"/>
          </p:cNvPicPr>
          <p:nvPr/>
        </p:nvPicPr>
        <p:blipFill>
          <a:blip r:embed="rId3"/>
          <a:stretch>
            <a:fillRect/>
          </a:stretch>
        </p:blipFill>
        <p:spPr>
          <a:xfrm>
            <a:off x="706050" y="1779576"/>
            <a:ext cx="6769100" cy="4124723"/>
          </a:xfrm>
          <a:prstGeom prst="rect">
            <a:avLst/>
          </a:prstGeom>
        </p:spPr>
      </p:pic>
      <p:sp>
        <p:nvSpPr>
          <p:cNvPr id="3" name="Rectangle 2"/>
          <p:cNvSpPr/>
          <p:nvPr/>
        </p:nvSpPr>
        <p:spPr>
          <a:xfrm>
            <a:off x="3070538" y="344676"/>
            <a:ext cx="5765800" cy="369332"/>
          </a:xfrm>
          <a:prstGeom prst="rect">
            <a:avLst/>
          </a:prstGeom>
        </p:spPr>
        <p:txBody>
          <a:bodyPr wrap="square">
            <a:spAutoFit/>
          </a:bodyPr>
          <a:lstStyle/>
          <a:p>
            <a:r>
              <a:rPr lang="en-US">
                <a:hlinkClick r:id="rId4"/>
              </a:rPr>
              <a:t>http://genome.ucsc.edu/cgi-bin/hgPublicSessions</a:t>
            </a:r>
            <a:endParaRPr lang="en-US"/>
          </a:p>
        </p:txBody>
      </p:sp>
    </p:spTree>
    <p:extLst>
      <p:ext uri="{BB962C8B-B14F-4D97-AF65-F5344CB8AC3E}">
        <p14:creationId xmlns:p14="http://schemas.microsoft.com/office/powerpoint/2010/main" val="6163208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73038"/>
            <a:ext cx="9182100" cy="868362"/>
          </a:xfrm>
        </p:spPr>
        <p:txBody>
          <a:bodyPr>
            <a:noAutofit/>
          </a:bodyPr>
          <a:lstStyle/>
          <a:p>
            <a:r>
              <a:rPr lang="en-US" sz="3200"/>
              <a:t>Related Work:    Clustering GTEx + TCGA</a:t>
            </a:r>
            <a:br>
              <a:rPr lang="en-US" sz="3200"/>
            </a:br>
            <a:r>
              <a:rPr lang="en-US" sz="3200"/>
              <a:t>	</a:t>
            </a:r>
          </a:p>
        </p:txBody>
      </p:sp>
      <p:pic>
        <p:nvPicPr>
          <p:cNvPr id="4" name="Picture 3"/>
          <p:cNvPicPr>
            <a:picLocks noChangeAspect="1"/>
          </p:cNvPicPr>
          <p:nvPr/>
        </p:nvPicPr>
        <p:blipFill>
          <a:blip r:embed="rId2"/>
          <a:stretch>
            <a:fillRect/>
          </a:stretch>
        </p:blipFill>
        <p:spPr>
          <a:xfrm>
            <a:off x="1244600" y="728714"/>
            <a:ext cx="6741028" cy="5525520"/>
          </a:xfrm>
          <a:prstGeom prst="rect">
            <a:avLst/>
          </a:prstGeom>
        </p:spPr>
      </p:pic>
      <p:sp>
        <p:nvSpPr>
          <p:cNvPr id="5" name="Rectangle 4"/>
          <p:cNvSpPr/>
          <p:nvPr/>
        </p:nvSpPr>
        <p:spPr>
          <a:xfrm>
            <a:off x="1244600" y="6260068"/>
            <a:ext cx="4098830" cy="523220"/>
          </a:xfrm>
          <a:prstGeom prst="rect">
            <a:avLst/>
          </a:prstGeom>
        </p:spPr>
        <p:txBody>
          <a:bodyPr wrap="square">
            <a:spAutoFit/>
          </a:bodyPr>
          <a:lstStyle/>
          <a:p>
            <a:r>
              <a:rPr lang="en-US" sz="2800"/>
              <a:t>tumormap.ucsc.edu</a:t>
            </a:r>
            <a:endParaRPr lang="en-US" sz="2800"/>
          </a:p>
        </p:txBody>
      </p:sp>
      <p:sp>
        <p:nvSpPr>
          <p:cNvPr id="6" name="TextBox 5"/>
          <p:cNvSpPr txBox="1"/>
          <p:nvPr/>
        </p:nvSpPr>
        <p:spPr>
          <a:xfrm>
            <a:off x="4572000" y="6254234"/>
            <a:ext cx="3500477" cy="584776"/>
          </a:xfrm>
          <a:prstGeom prst="rect">
            <a:avLst/>
          </a:prstGeom>
          <a:noFill/>
        </p:spPr>
        <p:txBody>
          <a:bodyPr wrap="square" rtlCol="0">
            <a:spAutoFit/>
          </a:bodyPr>
          <a:lstStyle/>
          <a:p>
            <a:r>
              <a:rPr lang="en-US" sz="1600"/>
              <a:t>Yulia Newton, Teresa Swatlowski (Stuart Lab at UCSC)</a:t>
            </a:r>
          </a:p>
        </p:txBody>
      </p:sp>
    </p:spTree>
    <p:extLst>
      <p:ext uri="{BB962C8B-B14F-4D97-AF65-F5344CB8AC3E}">
        <p14:creationId xmlns:p14="http://schemas.microsoft.com/office/powerpoint/2010/main" val="40729028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119" y="-198421"/>
            <a:ext cx="6355329" cy="902816"/>
          </a:xfrm>
        </p:spPr>
        <p:txBody>
          <a:bodyPr>
            <a:normAutofit/>
          </a:bodyPr>
          <a:lstStyle/>
          <a:p>
            <a:r>
              <a:rPr lang="en-US" sz="3200"/>
              <a:t>Acknowledgements</a:t>
            </a:r>
          </a:p>
        </p:txBody>
      </p:sp>
      <p:sp>
        <p:nvSpPr>
          <p:cNvPr id="3" name="Content Placeholder 2"/>
          <p:cNvSpPr>
            <a:spLocks noGrp="1"/>
          </p:cNvSpPr>
          <p:nvPr>
            <p:ph idx="1"/>
          </p:nvPr>
        </p:nvSpPr>
        <p:spPr>
          <a:xfrm>
            <a:off x="127000" y="4350438"/>
            <a:ext cx="9017000" cy="4525963"/>
          </a:xfrm>
        </p:spPr>
        <p:txBody>
          <a:bodyPr>
            <a:normAutofit/>
          </a:bodyPr>
          <a:lstStyle/>
          <a:p>
            <a:pPr marL="0" indent="0">
              <a:buNone/>
            </a:pPr>
            <a:r>
              <a:rPr lang="en-US" sz="1800" b="1"/>
              <a:t>Colleagues</a:t>
            </a:r>
            <a:r>
              <a:rPr lang="en-US" sz="1800"/>
              <a:t>:  UCSC Genome Browser group          			 </a:t>
            </a:r>
            <a:r>
              <a:rPr lang="en-US" sz="1800" b="1"/>
              <a:t>PI</a:t>
            </a:r>
            <a:r>
              <a:rPr lang="en-US" sz="1800"/>
              <a:t>:  Jim Kent</a:t>
            </a:r>
          </a:p>
          <a:p>
            <a:pPr marL="0" indent="0">
              <a:buNone/>
            </a:pPr>
            <a:r>
              <a:rPr lang="en-US" sz="1800"/>
              <a:t>Chris Lee of the UCSC QA team reviewed and released the GTEx ASE hub and Gene Sorter view</a:t>
            </a:r>
          </a:p>
          <a:p>
            <a:pPr marL="0" indent="0">
              <a:buNone/>
            </a:pPr>
            <a:endParaRPr lang="en-US" sz="100"/>
          </a:p>
          <a:p>
            <a:pPr marL="0" indent="0">
              <a:buNone/>
            </a:pPr>
            <a:r>
              <a:rPr lang="en-US" sz="1800" b="1"/>
              <a:t>Collaborators</a:t>
            </a:r>
            <a:r>
              <a:rPr lang="en-US" sz="1800"/>
              <a:t>:  GTEx LDACC, Consortium and Analysis Group</a:t>
            </a:r>
          </a:p>
          <a:p>
            <a:pPr marL="0" indent="0">
              <a:buNone/>
            </a:pPr>
            <a:r>
              <a:rPr lang="en-US" sz="1800"/>
              <a:t>Stephane Castel and Tuuli Lappalainen (NY Genome Ctr) for ASE tracks.</a:t>
            </a:r>
          </a:p>
          <a:p>
            <a:pPr marL="0" indent="0">
              <a:buNone/>
            </a:pPr>
            <a:r>
              <a:rPr lang="en-US" sz="1800"/>
              <a:t>Andy Yates and Alessandro Vullo of Ensembl for assistance incorporating GTEX ASE hub into EBI Track Registry.</a:t>
            </a:r>
          </a:p>
          <a:p>
            <a:pPr marL="0" indent="0">
              <a:buNone/>
            </a:pPr>
            <a:r>
              <a:rPr lang="en-US" sz="1800" b="1"/>
              <a:t>Funding</a:t>
            </a:r>
            <a:r>
              <a:rPr lang="en-US" sz="1600"/>
              <a:t>:  </a:t>
            </a:r>
            <a:r>
              <a:rPr lang="en-US" sz="1600" dirty="0" smtClean="0">
                <a:latin typeface="Arial"/>
                <a:cs typeface="Arial"/>
              </a:rPr>
              <a:t>NHGRI (5 U41 HG002371-16 to UCSC Center for Genomic Science) </a:t>
            </a:r>
            <a:endParaRPr lang="en-US" sz="1600"/>
          </a:p>
        </p:txBody>
      </p:sp>
      <p:pic>
        <p:nvPicPr>
          <p:cNvPr id="5" name="Picture 4" descr="staffPicture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0" y="528672"/>
            <a:ext cx="6031948" cy="3725985"/>
          </a:xfrm>
          <a:prstGeom prst="rect">
            <a:avLst/>
          </a:prstGeom>
        </p:spPr>
      </p:pic>
    </p:spTree>
    <p:extLst>
      <p:ext uri="{BB962C8B-B14F-4D97-AF65-F5344CB8AC3E}">
        <p14:creationId xmlns:p14="http://schemas.microsoft.com/office/powerpoint/2010/main" val="29733559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19048" y="1652440"/>
            <a:ext cx="8124952" cy="3477875"/>
          </a:xfrm>
          <a:prstGeom prst="rect">
            <a:avLst/>
          </a:prstGeom>
          <a:noFill/>
        </p:spPr>
        <p:txBody>
          <a:bodyPr wrap="square" rtlCol="0">
            <a:spAutoFit/>
          </a:bodyPr>
          <a:lstStyle/>
          <a:p>
            <a:r>
              <a:rPr lang="en-US" sz="2000" dirty="0" smtClean="0">
                <a:latin typeface="Arial"/>
                <a:cs typeface="Arial"/>
              </a:rPr>
              <a:t>Send us a message to our public mailing list: </a:t>
            </a:r>
          </a:p>
          <a:p>
            <a:r>
              <a:rPr lang="en-US" sz="2000" dirty="0" smtClean="0">
                <a:latin typeface="Arial"/>
                <a:cs typeface="Arial"/>
                <a:hlinkClick r:id="rId2"/>
              </a:rPr>
              <a:t>genome@soe.ucsc.edu</a:t>
            </a:r>
            <a:endParaRPr lang="en-US" sz="2000" dirty="0" smtClean="0">
              <a:latin typeface="Arial"/>
              <a:cs typeface="Arial"/>
            </a:endParaRPr>
          </a:p>
          <a:p>
            <a:endParaRPr lang="en-US" sz="2000" dirty="0" smtClean="0">
              <a:latin typeface="Arial"/>
              <a:cs typeface="Arial"/>
            </a:endParaRPr>
          </a:p>
          <a:p>
            <a:r>
              <a:rPr lang="en-US" sz="2000" dirty="0" smtClean="0">
                <a:latin typeface="Arial"/>
                <a:cs typeface="Arial"/>
              </a:rPr>
              <a:t>View training info, </a:t>
            </a:r>
            <a:r>
              <a:rPr lang="en-US" sz="2000" dirty="0">
                <a:latin typeface="Arial"/>
                <a:cs typeface="Arial"/>
              </a:rPr>
              <a:t>v</a:t>
            </a:r>
            <a:r>
              <a:rPr lang="en-US" sz="2000" dirty="0" smtClean="0">
                <a:latin typeface="Arial"/>
                <a:cs typeface="Arial"/>
              </a:rPr>
              <a:t>ideos, and user’s </a:t>
            </a:r>
            <a:r>
              <a:rPr lang="en-US" sz="2000" dirty="0">
                <a:latin typeface="Arial"/>
                <a:cs typeface="Arial"/>
              </a:rPr>
              <a:t>g</a:t>
            </a:r>
            <a:r>
              <a:rPr lang="en-US" sz="2000" dirty="0" smtClean="0">
                <a:latin typeface="Arial"/>
                <a:cs typeface="Arial"/>
              </a:rPr>
              <a:t>uides: </a:t>
            </a:r>
          </a:p>
          <a:p>
            <a:r>
              <a:rPr lang="en-US" sz="2000" dirty="0" smtClean="0">
                <a:latin typeface="Arial"/>
                <a:cs typeface="Arial"/>
                <a:hlinkClick r:id="rId3"/>
              </a:rPr>
              <a:t>http://genome.ucsc.edu/training/</a:t>
            </a:r>
            <a:endParaRPr lang="en-US" sz="2000" dirty="0" smtClean="0">
              <a:latin typeface="Arial"/>
              <a:cs typeface="Arial"/>
            </a:endParaRPr>
          </a:p>
          <a:p>
            <a:endParaRPr lang="en-US" sz="2000" dirty="0">
              <a:latin typeface="Arial"/>
              <a:cs typeface="Arial"/>
            </a:endParaRPr>
          </a:p>
          <a:p>
            <a:r>
              <a:rPr lang="en-US" sz="2000" dirty="0" smtClean="0">
                <a:latin typeface="Arial"/>
                <a:cs typeface="Arial"/>
              </a:rPr>
              <a:t>Find us on:			Genome Browser</a:t>
            </a:r>
          </a:p>
          <a:p>
            <a:r>
              <a:rPr lang="en-US" sz="2000" dirty="0">
                <a:latin typeface="Arial"/>
                <a:cs typeface="Arial"/>
              </a:rPr>
              <a:t>					</a:t>
            </a:r>
          </a:p>
          <a:p>
            <a:r>
              <a:rPr lang="en-US" sz="2000" dirty="0" smtClean="0">
                <a:latin typeface="Arial"/>
                <a:cs typeface="Arial"/>
              </a:rPr>
              <a:t>					@GenomeBrowser</a:t>
            </a:r>
          </a:p>
          <a:p>
            <a:endParaRPr lang="en-US" sz="2000" dirty="0">
              <a:latin typeface="Arial"/>
              <a:cs typeface="Arial"/>
            </a:endParaRPr>
          </a:p>
          <a:p>
            <a:r>
              <a:rPr lang="en-US" sz="2000" dirty="0" smtClean="0">
                <a:latin typeface="Arial"/>
                <a:cs typeface="Arial"/>
              </a:rPr>
              <a:t>					UCSC Genome Browser</a:t>
            </a:r>
          </a:p>
        </p:txBody>
      </p:sp>
      <p:sp>
        <p:nvSpPr>
          <p:cNvPr id="2" name="Title 1"/>
          <p:cNvSpPr>
            <a:spLocks noGrp="1"/>
          </p:cNvSpPr>
          <p:nvPr>
            <p:ph type="title"/>
          </p:nvPr>
        </p:nvSpPr>
        <p:spPr/>
        <p:txBody>
          <a:bodyPr/>
          <a:lstStyle/>
          <a:p>
            <a:r>
              <a:rPr lang="en-US"/>
              <a:t>UCSC Browser Help</a:t>
            </a:r>
          </a:p>
        </p:txBody>
      </p:sp>
      <p:sp>
        <p:nvSpPr>
          <p:cNvPr id="4" name="TextBox 3"/>
          <p:cNvSpPr txBox="1"/>
          <p:nvPr/>
        </p:nvSpPr>
        <p:spPr>
          <a:xfrm>
            <a:off x="19572625" y="32537733"/>
            <a:ext cx="12630896" cy="5201424"/>
          </a:xfrm>
          <a:prstGeom prst="rect">
            <a:avLst/>
          </a:prstGeom>
          <a:noFill/>
          <a:ln w="12700" cmpd="sng">
            <a:solidFill>
              <a:srgbClr val="000000"/>
            </a:solidFill>
          </a:ln>
        </p:spPr>
        <p:txBody>
          <a:bodyPr wrap="square" numCol="2" spcCol="640080" rtlCol="0">
            <a:spAutoFit/>
          </a:bodyPr>
          <a:lstStyle/>
          <a:p>
            <a:r>
              <a:rPr lang="en-US" sz="4000" b="1" dirty="0" smtClean="0">
                <a:latin typeface="Arial"/>
                <a:cs typeface="Arial"/>
              </a:rPr>
              <a:t>More information:</a:t>
            </a:r>
          </a:p>
          <a:p>
            <a:endParaRPr lang="en-US" sz="2400" dirty="0" smtClean="0">
              <a:latin typeface="Arial"/>
              <a:cs typeface="Arial"/>
            </a:endParaRPr>
          </a:p>
          <a:p>
            <a:r>
              <a:rPr lang="en-US" sz="3200" dirty="0" smtClean="0">
                <a:latin typeface="Arial"/>
                <a:cs typeface="Arial"/>
              </a:rPr>
              <a:t>Send us a message on our public mailing list:</a:t>
            </a:r>
          </a:p>
          <a:p>
            <a:r>
              <a:rPr lang="en-US" sz="3200" dirty="0" smtClean="0">
                <a:latin typeface="Arial"/>
                <a:cs typeface="Arial"/>
                <a:hlinkClick r:id="rId2"/>
              </a:rPr>
              <a:t>genome@soe.ucsc.edu</a:t>
            </a:r>
            <a:endParaRPr lang="en-US" sz="3200" dirty="0" smtClean="0">
              <a:latin typeface="Arial"/>
              <a:cs typeface="Arial"/>
            </a:endParaRPr>
          </a:p>
          <a:p>
            <a:endParaRPr lang="en-US" sz="3200" dirty="0" smtClean="0">
              <a:latin typeface="Arial"/>
              <a:cs typeface="Arial"/>
            </a:endParaRPr>
          </a:p>
          <a:p>
            <a:r>
              <a:rPr lang="en-US" sz="3200" dirty="0" smtClean="0">
                <a:latin typeface="Arial"/>
                <a:cs typeface="Arial"/>
              </a:rPr>
              <a:t>View training info, </a:t>
            </a:r>
            <a:r>
              <a:rPr lang="en-US" sz="3200" dirty="0">
                <a:latin typeface="Arial"/>
                <a:cs typeface="Arial"/>
              </a:rPr>
              <a:t>v</a:t>
            </a:r>
            <a:r>
              <a:rPr lang="en-US" sz="3200" dirty="0" smtClean="0">
                <a:latin typeface="Arial"/>
                <a:cs typeface="Arial"/>
              </a:rPr>
              <a:t>ideos, and user’s </a:t>
            </a:r>
            <a:r>
              <a:rPr lang="en-US" sz="3200" dirty="0">
                <a:latin typeface="Arial"/>
                <a:cs typeface="Arial"/>
              </a:rPr>
              <a:t>g</a:t>
            </a:r>
            <a:r>
              <a:rPr lang="en-US" sz="3200" dirty="0" smtClean="0">
                <a:latin typeface="Arial"/>
                <a:cs typeface="Arial"/>
              </a:rPr>
              <a:t>uides: </a:t>
            </a:r>
          </a:p>
          <a:p>
            <a:r>
              <a:rPr lang="en-US" sz="3200" dirty="0" smtClean="0">
                <a:latin typeface="Arial"/>
                <a:cs typeface="Arial"/>
                <a:hlinkClick r:id="rId3"/>
              </a:rPr>
              <a:t>http://genome.ucsc.edu/training/</a:t>
            </a:r>
            <a:endParaRPr lang="en-US" sz="3200" dirty="0" smtClean="0">
              <a:latin typeface="Arial"/>
              <a:cs typeface="Arial"/>
            </a:endParaRPr>
          </a:p>
          <a:p>
            <a:r>
              <a:rPr lang="en-US" sz="1100" dirty="0" smtClean="0">
                <a:latin typeface="Arial"/>
                <a:cs typeface="Arial"/>
              </a:rPr>
              <a:t>		</a:t>
            </a:r>
          </a:p>
          <a:p>
            <a:endParaRPr lang="en-US" sz="1100" dirty="0" smtClean="0">
              <a:latin typeface="Arial"/>
              <a:cs typeface="Arial"/>
            </a:endParaRPr>
          </a:p>
          <a:p>
            <a:endParaRPr lang="en-US" sz="1100" dirty="0" smtClean="0">
              <a:latin typeface="Arial"/>
              <a:cs typeface="Arial"/>
            </a:endParaRPr>
          </a:p>
          <a:p>
            <a:endParaRPr lang="en-US" sz="1100" dirty="0" smtClean="0">
              <a:latin typeface="Arial"/>
              <a:cs typeface="Arial"/>
            </a:endParaRPr>
          </a:p>
          <a:p>
            <a:endParaRPr lang="en-US" sz="3200" dirty="0" smtClean="0">
              <a:latin typeface="Arial"/>
              <a:cs typeface="Arial"/>
            </a:endParaRPr>
          </a:p>
          <a:p>
            <a:endParaRPr lang="en-US" sz="3200" dirty="0">
              <a:latin typeface="Arial"/>
              <a:cs typeface="Arial"/>
            </a:endParaRPr>
          </a:p>
          <a:p>
            <a:r>
              <a:rPr lang="en-US" sz="3200" dirty="0" smtClean="0">
                <a:latin typeface="Arial"/>
                <a:cs typeface="Arial"/>
              </a:rPr>
              <a:t>Find us on: </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p>
          <a:p>
            <a:r>
              <a:rPr lang="en-US" sz="3200" dirty="0" smtClean="0">
                <a:latin typeface="Arial"/>
                <a:cs typeface="Arial"/>
              </a:rPr>
              <a:t>	</a:t>
            </a:r>
          </a:p>
          <a:p>
            <a:r>
              <a:rPr lang="en-US" sz="3200" dirty="0" smtClean="0">
                <a:latin typeface="Arial"/>
                <a:cs typeface="Arial"/>
              </a:rPr>
              <a:t>	       UCSC Genome Browser</a:t>
            </a:r>
          </a:p>
          <a:p>
            <a:endParaRPr lang="en-US" sz="3200" dirty="0" smtClean="0">
              <a:latin typeface="Arial"/>
              <a:cs typeface="Arial"/>
            </a:endParaRPr>
          </a:p>
        </p:txBody>
      </p:sp>
      <p:sp>
        <p:nvSpPr>
          <p:cNvPr id="5" name="TextBox 4"/>
          <p:cNvSpPr txBox="1"/>
          <p:nvPr/>
        </p:nvSpPr>
        <p:spPr>
          <a:xfrm>
            <a:off x="19725025" y="32690133"/>
            <a:ext cx="12630896" cy="5201424"/>
          </a:xfrm>
          <a:prstGeom prst="rect">
            <a:avLst/>
          </a:prstGeom>
          <a:noFill/>
          <a:ln w="12700" cmpd="sng">
            <a:solidFill>
              <a:srgbClr val="000000"/>
            </a:solidFill>
          </a:ln>
        </p:spPr>
        <p:txBody>
          <a:bodyPr wrap="square" numCol="2" spcCol="640080" rtlCol="0">
            <a:spAutoFit/>
          </a:bodyPr>
          <a:lstStyle/>
          <a:p>
            <a:r>
              <a:rPr lang="en-US" sz="4000" b="1" dirty="0" smtClean="0">
                <a:latin typeface="Arial"/>
                <a:cs typeface="Arial"/>
              </a:rPr>
              <a:t>More information:</a:t>
            </a:r>
          </a:p>
          <a:p>
            <a:endParaRPr lang="en-US" sz="2400" dirty="0" smtClean="0">
              <a:latin typeface="Arial"/>
              <a:cs typeface="Arial"/>
            </a:endParaRPr>
          </a:p>
          <a:p>
            <a:r>
              <a:rPr lang="en-US" sz="3200" dirty="0" smtClean="0">
                <a:latin typeface="Arial"/>
                <a:cs typeface="Arial"/>
              </a:rPr>
              <a:t>Send us a message on our public mailing list:</a:t>
            </a:r>
          </a:p>
          <a:p>
            <a:r>
              <a:rPr lang="en-US" sz="3200" dirty="0" smtClean="0">
                <a:latin typeface="Arial"/>
                <a:cs typeface="Arial"/>
                <a:hlinkClick r:id="rId2"/>
              </a:rPr>
              <a:t>genome@soe.ucsc.edu</a:t>
            </a:r>
            <a:endParaRPr lang="en-US" sz="3200" dirty="0" smtClean="0">
              <a:latin typeface="Arial"/>
              <a:cs typeface="Arial"/>
            </a:endParaRPr>
          </a:p>
          <a:p>
            <a:endParaRPr lang="en-US" sz="3200" dirty="0" smtClean="0">
              <a:latin typeface="Arial"/>
              <a:cs typeface="Arial"/>
            </a:endParaRPr>
          </a:p>
          <a:p>
            <a:r>
              <a:rPr lang="en-US" sz="3200" dirty="0" smtClean="0">
                <a:latin typeface="Arial"/>
                <a:cs typeface="Arial"/>
              </a:rPr>
              <a:t>View training info, </a:t>
            </a:r>
            <a:r>
              <a:rPr lang="en-US" sz="3200" dirty="0">
                <a:latin typeface="Arial"/>
                <a:cs typeface="Arial"/>
              </a:rPr>
              <a:t>v</a:t>
            </a:r>
            <a:r>
              <a:rPr lang="en-US" sz="3200" dirty="0" smtClean="0">
                <a:latin typeface="Arial"/>
                <a:cs typeface="Arial"/>
              </a:rPr>
              <a:t>ideos, and user’s </a:t>
            </a:r>
            <a:r>
              <a:rPr lang="en-US" sz="3200" dirty="0">
                <a:latin typeface="Arial"/>
                <a:cs typeface="Arial"/>
              </a:rPr>
              <a:t>g</a:t>
            </a:r>
            <a:r>
              <a:rPr lang="en-US" sz="3200" dirty="0" smtClean="0">
                <a:latin typeface="Arial"/>
                <a:cs typeface="Arial"/>
              </a:rPr>
              <a:t>uides: </a:t>
            </a:r>
          </a:p>
          <a:p>
            <a:r>
              <a:rPr lang="en-US" sz="3200" dirty="0" smtClean="0">
                <a:latin typeface="Arial"/>
                <a:cs typeface="Arial"/>
                <a:hlinkClick r:id="rId3"/>
              </a:rPr>
              <a:t>http://genome.ucsc.edu/training/</a:t>
            </a:r>
            <a:endParaRPr lang="en-US" sz="3200" dirty="0" smtClean="0">
              <a:latin typeface="Arial"/>
              <a:cs typeface="Arial"/>
            </a:endParaRPr>
          </a:p>
          <a:p>
            <a:r>
              <a:rPr lang="en-US" sz="1100" dirty="0" smtClean="0">
                <a:latin typeface="Arial"/>
                <a:cs typeface="Arial"/>
              </a:rPr>
              <a:t>		</a:t>
            </a:r>
          </a:p>
          <a:p>
            <a:endParaRPr lang="en-US" sz="1100" dirty="0" smtClean="0">
              <a:latin typeface="Arial"/>
              <a:cs typeface="Arial"/>
            </a:endParaRPr>
          </a:p>
          <a:p>
            <a:endParaRPr lang="en-US" sz="1100" dirty="0" smtClean="0">
              <a:latin typeface="Arial"/>
              <a:cs typeface="Arial"/>
            </a:endParaRPr>
          </a:p>
          <a:p>
            <a:endParaRPr lang="en-US" sz="1100" dirty="0" smtClean="0">
              <a:latin typeface="Arial"/>
              <a:cs typeface="Arial"/>
            </a:endParaRPr>
          </a:p>
          <a:p>
            <a:endParaRPr lang="en-US" sz="3200" dirty="0" smtClean="0">
              <a:latin typeface="Arial"/>
              <a:cs typeface="Arial"/>
            </a:endParaRPr>
          </a:p>
          <a:p>
            <a:endParaRPr lang="en-US" sz="3200" dirty="0">
              <a:latin typeface="Arial"/>
              <a:cs typeface="Arial"/>
            </a:endParaRPr>
          </a:p>
          <a:p>
            <a:r>
              <a:rPr lang="en-US" sz="3200" dirty="0" smtClean="0">
                <a:latin typeface="Arial"/>
                <a:cs typeface="Arial"/>
              </a:rPr>
              <a:t>Find us on: </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p>
          <a:p>
            <a:r>
              <a:rPr lang="en-US" sz="3200" dirty="0" smtClean="0">
                <a:latin typeface="Arial"/>
                <a:cs typeface="Arial"/>
              </a:rPr>
              <a:t>	</a:t>
            </a:r>
          </a:p>
          <a:p>
            <a:r>
              <a:rPr lang="en-US" sz="3200" dirty="0" smtClean="0">
                <a:latin typeface="Arial"/>
                <a:cs typeface="Arial"/>
              </a:rPr>
              <a:t>	       UCSC Genome Browser</a:t>
            </a:r>
          </a:p>
          <a:p>
            <a:endParaRPr lang="en-US" sz="3200" dirty="0" smtClean="0">
              <a:latin typeface="Arial"/>
              <a:cs typeface="Arial"/>
            </a:endParaRPr>
          </a:p>
        </p:txBody>
      </p:sp>
      <p:sp>
        <p:nvSpPr>
          <p:cNvPr id="6" name="TextBox 5"/>
          <p:cNvSpPr txBox="1"/>
          <p:nvPr/>
        </p:nvSpPr>
        <p:spPr>
          <a:xfrm>
            <a:off x="19877425" y="32842533"/>
            <a:ext cx="12630896" cy="5201424"/>
          </a:xfrm>
          <a:prstGeom prst="rect">
            <a:avLst/>
          </a:prstGeom>
          <a:noFill/>
          <a:ln w="12700" cmpd="sng">
            <a:solidFill>
              <a:srgbClr val="000000"/>
            </a:solidFill>
          </a:ln>
        </p:spPr>
        <p:txBody>
          <a:bodyPr wrap="square" numCol="2" spcCol="640080" rtlCol="0">
            <a:spAutoFit/>
          </a:bodyPr>
          <a:lstStyle/>
          <a:p>
            <a:r>
              <a:rPr lang="en-US" sz="4000" b="1" dirty="0" smtClean="0">
                <a:latin typeface="Arial"/>
                <a:cs typeface="Arial"/>
              </a:rPr>
              <a:t>More information:</a:t>
            </a:r>
          </a:p>
          <a:p>
            <a:endParaRPr lang="en-US" sz="2400" dirty="0" smtClean="0">
              <a:latin typeface="Arial"/>
              <a:cs typeface="Arial"/>
            </a:endParaRPr>
          </a:p>
          <a:p>
            <a:r>
              <a:rPr lang="en-US" sz="3200" dirty="0" smtClean="0">
                <a:latin typeface="Arial"/>
                <a:cs typeface="Arial"/>
              </a:rPr>
              <a:t>Send us a message on our public mailing list:</a:t>
            </a:r>
          </a:p>
          <a:p>
            <a:r>
              <a:rPr lang="en-US" sz="3200" dirty="0" smtClean="0">
                <a:latin typeface="Arial"/>
                <a:cs typeface="Arial"/>
                <a:hlinkClick r:id="rId2"/>
              </a:rPr>
              <a:t>genome@soe.ucsc.edu</a:t>
            </a:r>
            <a:endParaRPr lang="en-US" sz="3200" dirty="0" smtClean="0">
              <a:latin typeface="Arial"/>
              <a:cs typeface="Arial"/>
            </a:endParaRPr>
          </a:p>
          <a:p>
            <a:endParaRPr lang="en-US" sz="3200" dirty="0" smtClean="0">
              <a:latin typeface="Arial"/>
              <a:cs typeface="Arial"/>
            </a:endParaRPr>
          </a:p>
          <a:p>
            <a:r>
              <a:rPr lang="en-US" sz="3200" dirty="0" smtClean="0">
                <a:latin typeface="Arial"/>
                <a:cs typeface="Arial"/>
              </a:rPr>
              <a:t>View training info, </a:t>
            </a:r>
            <a:r>
              <a:rPr lang="en-US" sz="3200" dirty="0">
                <a:latin typeface="Arial"/>
                <a:cs typeface="Arial"/>
              </a:rPr>
              <a:t>v</a:t>
            </a:r>
            <a:r>
              <a:rPr lang="en-US" sz="3200" dirty="0" smtClean="0">
                <a:latin typeface="Arial"/>
                <a:cs typeface="Arial"/>
              </a:rPr>
              <a:t>ideos, and user’s </a:t>
            </a:r>
            <a:r>
              <a:rPr lang="en-US" sz="3200" dirty="0">
                <a:latin typeface="Arial"/>
                <a:cs typeface="Arial"/>
              </a:rPr>
              <a:t>g</a:t>
            </a:r>
            <a:r>
              <a:rPr lang="en-US" sz="3200" dirty="0" smtClean="0">
                <a:latin typeface="Arial"/>
                <a:cs typeface="Arial"/>
              </a:rPr>
              <a:t>uides: </a:t>
            </a:r>
          </a:p>
          <a:p>
            <a:r>
              <a:rPr lang="en-US" sz="3200" dirty="0" smtClean="0">
                <a:latin typeface="Arial"/>
                <a:cs typeface="Arial"/>
                <a:hlinkClick r:id="rId3"/>
              </a:rPr>
              <a:t>http://genome.ucsc.edu/training/</a:t>
            </a:r>
            <a:endParaRPr lang="en-US" sz="3200" dirty="0" smtClean="0">
              <a:latin typeface="Arial"/>
              <a:cs typeface="Arial"/>
            </a:endParaRPr>
          </a:p>
          <a:p>
            <a:r>
              <a:rPr lang="en-US" sz="1100" dirty="0" smtClean="0">
                <a:latin typeface="Arial"/>
                <a:cs typeface="Arial"/>
              </a:rPr>
              <a:t>		</a:t>
            </a:r>
          </a:p>
          <a:p>
            <a:endParaRPr lang="en-US" sz="1100" dirty="0" smtClean="0">
              <a:latin typeface="Arial"/>
              <a:cs typeface="Arial"/>
            </a:endParaRPr>
          </a:p>
          <a:p>
            <a:endParaRPr lang="en-US" sz="1100" dirty="0" smtClean="0">
              <a:latin typeface="Arial"/>
              <a:cs typeface="Arial"/>
            </a:endParaRPr>
          </a:p>
          <a:p>
            <a:endParaRPr lang="en-US" sz="1100" dirty="0" smtClean="0">
              <a:latin typeface="Arial"/>
              <a:cs typeface="Arial"/>
            </a:endParaRPr>
          </a:p>
          <a:p>
            <a:endParaRPr lang="en-US" sz="3200" dirty="0" smtClean="0">
              <a:latin typeface="Arial"/>
              <a:cs typeface="Arial"/>
            </a:endParaRPr>
          </a:p>
          <a:p>
            <a:endParaRPr lang="en-US" sz="3200" dirty="0">
              <a:latin typeface="Arial"/>
              <a:cs typeface="Arial"/>
            </a:endParaRPr>
          </a:p>
          <a:p>
            <a:r>
              <a:rPr lang="en-US" sz="3200" dirty="0" smtClean="0">
                <a:latin typeface="Arial"/>
                <a:cs typeface="Arial"/>
              </a:rPr>
              <a:t>Find us on: </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endParaRPr lang="en-US" sz="3200" dirty="0">
              <a:latin typeface="Arial"/>
              <a:cs typeface="Arial"/>
            </a:endParaRPr>
          </a:p>
          <a:p>
            <a:endParaRPr lang="en-US" sz="3200" dirty="0" smtClean="0">
              <a:latin typeface="Arial"/>
              <a:cs typeface="Arial"/>
            </a:endParaRPr>
          </a:p>
          <a:p>
            <a:r>
              <a:rPr lang="en-US" sz="3200" dirty="0" smtClean="0">
                <a:latin typeface="Arial"/>
                <a:cs typeface="Arial"/>
              </a:rPr>
              <a:t>	       @GenomeBrowser</a:t>
            </a:r>
          </a:p>
          <a:p>
            <a:r>
              <a:rPr lang="en-US" sz="3200" dirty="0" smtClean="0">
                <a:latin typeface="Arial"/>
                <a:cs typeface="Arial"/>
              </a:rPr>
              <a:t>	</a:t>
            </a:r>
          </a:p>
          <a:p>
            <a:r>
              <a:rPr lang="en-US" sz="3200" dirty="0" smtClean="0">
                <a:latin typeface="Arial"/>
                <a:cs typeface="Arial"/>
              </a:rPr>
              <a:t>	       UCSC Genome Browser</a:t>
            </a:r>
          </a:p>
          <a:p>
            <a:endParaRPr lang="en-US" sz="3200" dirty="0" smtClean="0">
              <a:latin typeface="Arial"/>
              <a:cs typeface="Arial"/>
            </a:endParaRPr>
          </a:p>
        </p:txBody>
      </p:sp>
      <p:pic>
        <p:nvPicPr>
          <p:cNvPr id="8" name="Picture 7" descr="FB-fLogo-Blue-printpackaging.t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08442" y="34549704"/>
            <a:ext cx="468545" cy="520849"/>
          </a:xfrm>
          <a:prstGeom prst="rect">
            <a:avLst/>
          </a:prstGeom>
        </p:spPr>
      </p:pic>
      <p:pic>
        <p:nvPicPr>
          <p:cNvPr id="10" name="Picture 9" descr="TwitterLogo_#55ace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46234" y="35409665"/>
            <a:ext cx="654972" cy="727747"/>
          </a:xfrm>
          <a:prstGeom prst="rect">
            <a:avLst/>
          </a:prstGeom>
        </p:spPr>
      </p:pic>
      <p:pic>
        <p:nvPicPr>
          <p:cNvPr id="12" name="Picture 11" descr="YouTube-icon-full_color.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2166" y="4715089"/>
            <a:ext cx="530753" cy="415226"/>
          </a:xfrm>
          <a:prstGeom prst="rect">
            <a:avLst/>
          </a:prstGeom>
        </p:spPr>
      </p:pic>
      <p:pic>
        <p:nvPicPr>
          <p:cNvPr id="13" name="Picture 12" descr="FB-fLogo-Blue-printpackaging.t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60842" y="34702104"/>
            <a:ext cx="468545" cy="520849"/>
          </a:xfrm>
          <a:prstGeom prst="rect">
            <a:avLst/>
          </a:prstGeom>
        </p:spPr>
      </p:pic>
      <p:pic>
        <p:nvPicPr>
          <p:cNvPr id="14" name="Picture 13" descr="FB-fLogo-Blue-printpackaging.t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713242" y="34854504"/>
            <a:ext cx="468545" cy="520849"/>
          </a:xfrm>
          <a:prstGeom prst="rect">
            <a:avLst/>
          </a:prstGeom>
        </p:spPr>
      </p:pic>
      <p:pic>
        <p:nvPicPr>
          <p:cNvPr id="15" name="Picture 14" descr="FB-fLogo-Blue-printpackaging.t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2166" y="3422507"/>
            <a:ext cx="468545" cy="520849"/>
          </a:xfrm>
          <a:prstGeom prst="rect">
            <a:avLst/>
          </a:prstGeom>
        </p:spPr>
      </p:pic>
      <p:pic>
        <p:nvPicPr>
          <p:cNvPr id="16" name="Picture 15" descr="TwitterLogo_#55ace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52216" y="3943356"/>
            <a:ext cx="654972" cy="727747"/>
          </a:xfrm>
          <a:prstGeom prst="rect">
            <a:avLst/>
          </a:prstGeom>
        </p:spPr>
      </p:pic>
    </p:spTree>
    <p:extLst>
      <p:ext uri="{BB962C8B-B14F-4D97-AF65-F5344CB8AC3E}">
        <p14:creationId xmlns:p14="http://schemas.microsoft.com/office/powerpoint/2010/main" val="3821098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GTEx ASE Track methods</a:t>
            </a:r>
          </a:p>
        </p:txBody>
      </p:sp>
      <p:sp>
        <p:nvSpPr>
          <p:cNvPr id="4" name="Rectangle 3"/>
          <p:cNvSpPr/>
          <p:nvPr/>
        </p:nvSpPr>
        <p:spPr>
          <a:xfrm>
            <a:off x="457200" y="2186444"/>
            <a:ext cx="8585200" cy="3139321"/>
          </a:xfrm>
          <a:prstGeom prst="rect">
            <a:avLst/>
          </a:prstGeom>
        </p:spPr>
        <p:txBody>
          <a:bodyPr wrap="square">
            <a:spAutoFit/>
          </a:bodyPr>
          <a:lstStyle/>
          <a:p>
            <a:r>
              <a:rPr lang="en-US"/>
              <a:t>The ASE Density track provides a cross-tissue summary of ASE via a density graph of median allelic imbalance across all tissues in a sliding window.</a:t>
            </a:r>
          </a:p>
          <a:p>
            <a:endParaRPr lang="en-US"/>
          </a:p>
          <a:p>
            <a:r>
              <a:rPr lang="en-US"/>
              <a:t>The ASE Sites track shows all SNPs with evidence of ASE in any tissue. Each site is identified by the SNP ID, or if none assigned, then by chromosomal start position.</a:t>
            </a:r>
          </a:p>
          <a:p>
            <a:endParaRPr lang="en-US"/>
          </a:p>
          <a:p>
            <a:r>
              <a:rPr lang="en-US"/>
              <a:t>The ASE by Tissue track contains a subtrack showing ASE sites for each of the 53 tissues assayed. Sites are colored based on the median ASE for the site across all samples of the tissue; shaded from gray (low) to the GTEx convention tissue color (high) with an intermediate color representing moderate ASE level.</a:t>
            </a:r>
          </a:p>
          <a:p>
            <a:endParaRPr lang="en-US"/>
          </a:p>
        </p:txBody>
      </p:sp>
    </p:spTree>
    <p:extLst>
      <p:ext uri="{BB962C8B-B14F-4D97-AF65-F5344CB8AC3E}">
        <p14:creationId xmlns:p14="http://schemas.microsoft.com/office/powerpoint/2010/main" val="3547401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Features (</a:t>
            </a:r>
            <a:r>
              <a:rPr lang="en-US"/>
              <a:t>since July 2016)</a:t>
            </a:r>
          </a:p>
        </p:txBody>
      </p:sp>
      <p:sp>
        <p:nvSpPr>
          <p:cNvPr id="3" name="Content Placeholder 2"/>
          <p:cNvSpPr>
            <a:spLocks noGrp="1"/>
          </p:cNvSpPr>
          <p:nvPr>
            <p:ph idx="1"/>
          </p:nvPr>
        </p:nvSpPr>
        <p:spPr>
          <a:xfrm>
            <a:off x="457200" y="1417638"/>
            <a:ext cx="8229600" cy="4525963"/>
          </a:xfrm>
          <a:noFill/>
          <a:ln>
            <a:noFill/>
          </a:ln>
        </p:spPr>
        <p:txBody>
          <a:bodyPr>
            <a:normAutofit/>
          </a:bodyPr>
          <a:lstStyle/>
          <a:p>
            <a:pPr marL="0" indent="0">
              <a:buNone/>
            </a:pPr>
            <a:endParaRPr lang="en-US" sz="2000"/>
          </a:p>
          <a:p>
            <a:pPr>
              <a:buFontTx/>
              <a:buChar char="•"/>
            </a:pPr>
            <a:r>
              <a:rPr lang="en-US"/>
              <a:t>Released GTEx Analysis Hub, showing Allele-Specific Expression summary tracks from Lappalainen Lab (August) </a:t>
            </a:r>
            <a:r>
              <a:rPr lang="en-US" sz="2400">
                <a:hlinkClick r:id="rId2"/>
              </a:rPr>
              <a:t>News item</a:t>
            </a:r>
            <a:endParaRPr lang="en-US" sz="2400"/>
          </a:p>
          <a:p>
            <a:pPr marL="0" indent="0">
              <a:buNone/>
            </a:pPr>
            <a:r>
              <a:rPr lang="en-US" sz="2400"/>
              <a:t>     Added to EMBL/EBI </a:t>
            </a:r>
            <a:r>
              <a:rPr lang="en-US" sz="2400">
                <a:hlinkClick r:id="rId3"/>
              </a:rPr>
              <a:t>Track Hub Registry </a:t>
            </a:r>
            <a:r>
              <a:rPr lang="en-US" sz="2400"/>
              <a:t>(November)</a:t>
            </a:r>
          </a:p>
          <a:p>
            <a:pPr marL="0" indent="0">
              <a:buNone/>
            </a:pPr>
            <a:endParaRPr lang="en-US"/>
          </a:p>
          <a:p>
            <a:pPr>
              <a:buFontTx/>
              <a:buChar char="•"/>
            </a:pPr>
            <a:r>
              <a:rPr lang="en-US"/>
              <a:t>Added GTEx gene expression to UCSC Gene Sorter tool (September)</a:t>
            </a:r>
          </a:p>
          <a:p>
            <a:pPr marL="0" indent="0">
              <a:buNone/>
            </a:pPr>
            <a:endParaRPr lang="en-US"/>
          </a:p>
          <a:p>
            <a:pPr>
              <a:buFontTx/>
              <a:buChar char="•"/>
            </a:pPr>
            <a:endParaRPr lang="en-US"/>
          </a:p>
        </p:txBody>
      </p:sp>
      <p:sp>
        <p:nvSpPr>
          <p:cNvPr id="5" name="TextBox 4"/>
          <p:cNvSpPr txBox="1"/>
          <p:nvPr/>
        </p:nvSpPr>
        <p:spPr>
          <a:xfrm>
            <a:off x="228600" y="5665308"/>
            <a:ext cx="8915400" cy="954107"/>
          </a:xfrm>
          <a:prstGeom prst="rect">
            <a:avLst/>
          </a:prstGeom>
          <a:noFill/>
        </p:spPr>
        <p:txBody>
          <a:bodyPr wrap="square" rtlCol="0">
            <a:spAutoFit/>
          </a:bodyPr>
          <a:lstStyle/>
          <a:p>
            <a:r>
              <a:rPr lang="en-US" sz="2800" i="1"/>
              <a:t>Above tracks/data are hosted on hg19 (GRCh37) and hg38 (GRCh38) genome browsers.  Track data is GTEx V6.</a:t>
            </a:r>
          </a:p>
        </p:txBody>
      </p:sp>
    </p:spTree>
    <p:extLst>
      <p:ext uri="{BB962C8B-B14F-4D97-AF65-F5344CB8AC3E}">
        <p14:creationId xmlns:p14="http://schemas.microsoft.com/office/powerpoint/2010/main" val="8877882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99" y="0"/>
            <a:ext cx="8377217" cy="1143000"/>
          </a:xfrm>
        </p:spPr>
        <p:txBody>
          <a:bodyPr>
            <a:normAutofit/>
          </a:bodyPr>
          <a:lstStyle/>
          <a:p>
            <a:r>
              <a:rPr lang="en-US" sz="3600"/>
              <a:t>Allele-Specific Expression Summary Tracks </a:t>
            </a:r>
          </a:p>
        </p:txBody>
      </p:sp>
      <p:pic>
        <p:nvPicPr>
          <p:cNvPr id="4" name="Picture 3" descr="ASE_sessi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066800"/>
            <a:ext cx="7391400" cy="4818098"/>
          </a:xfrm>
          <a:prstGeom prst="rect">
            <a:avLst/>
          </a:prstGeom>
          <a:ln>
            <a:solidFill>
              <a:schemeClr val="tx1"/>
            </a:solidFill>
          </a:ln>
        </p:spPr>
      </p:pic>
      <p:sp>
        <p:nvSpPr>
          <p:cNvPr id="5" name="TextBox 4"/>
          <p:cNvSpPr txBox="1"/>
          <p:nvPr/>
        </p:nvSpPr>
        <p:spPr>
          <a:xfrm>
            <a:off x="825500" y="6076434"/>
            <a:ext cx="7678717" cy="646331"/>
          </a:xfrm>
          <a:prstGeom prst="rect">
            <a:avLst/>
          </a:prstGeom>
          <a:noFill/>
        </p:spPr>
        <p:txBody>
          <a:bodyPr wrap="none" rtlCol="0">
            <a:spAutoFit/>
          </a:bodyPr>
          <a:lstStyle/>
          <a:p>
            <a:r>
              <a:rPr lang="en-US"/>
              <a:t>Allelic imbalance at the imprinted locus KCNQ1, evident in the GTEx cross-tissue</a:t>
            </a:r>
          </a:p>
          <a:p>
            <a:r>
              <a:rPr lang="en-US"/>
              <a:t>density graph, and in the cross-tissue and per-tissue sites display.</a:t>
            </a:r>
          </a:p>
        </p:txBody>
      </p:sp>
    </p:spTree>
    <p:extLst>
      <p:ext uri="{BB962C8B-B14F-4D97-AF65-F5344CB8AC3E}">
        <p14:creationId xmlns:p14="http://schemas.microsoft.com/office/powerpoint/2010/main" val="245740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9300"/>
          </a:xfrm>
        </p:spPr>
        <p:txBody>
          <a:bodyPr>
            <a:normAutofit/>
          </a:bodyPr>
          <a:lstStyle/>
          <a:p>
            <a:r>
              <a:rPr lang="en-US" sz="3600"/>
              <a:t>ASE Sites </a:t>
            </a:r>
            <a:endParaRPr lang="en-US" sz="3600"/>
          </a:p>
        </p:txBody>
      </p:sp>
      <p:pic>
        <p:nvPicPr>
          <p:cNvPr id="4" name="Picture 3" descr="gtexAseH19.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58" y="795338"/>
            <a:ext cx="6917642" cy="4829539"/>
          </a:xfrm>
          <a:prstGeom prst="rect">
            <a:avLst/>
          </a:prstGeom>
          <a:ln>
            <a:solidFill>
              <a:schemeClr val="tx1"/>
            </a:solidFill>
          </a:ln>
        </p:spPr>
      </p:pic>
      <p:sp>
        <p:nvSpPr>
          <p:cNvPr id="6" name="TextBox 5"/>
          <p:cNvSpPr txBox="1"/>
          <p:nvPr/>
        </p:nvSpPr>
        <p:spPr>
          <a:xfrm>
            <a:off x="279400" y="5677046"/>
            <a:ext cx="8585200" cy="1200329"/>
          </a:xfrm>
          <a:prstGeom prst="rect">
            <a:avLst/>
          </a:prstGeom>
          <a:noFill/>
        </p:spPr>
        <p:txBody>
          <a:bodyPr wrap="square" rtlCol="0">
            <a:spAutoFit/>
          </a:bodyPr>
          <a:lstStyle/>
          <a:p>
            <a:r>
              <a:rPr lang="en-US"/>
              <a:t>ASE sites are colored by allelic imbalance value (gray for low AE,  GTEx tissue color for high AE).  Both H19 and CTSD loci shown here are highly expressed, but only H19 shows significant ASE. These genes are non-adjacent on chromosome 11, viewed together here via the Genome Browser multi-region feature (red vertical bar separates the two regions).</a:t>
            </a:r>
          </a:p>
        </p:txBody>
      </p:sp>
    </p:spTree>
    <p:extLst>
      <p:ext uri="{BB962C8B-B14F-4D97-AF65-F5344CB8AC3E}">
        <p14:creationId xmlns:p14="http://schemas.microsoft.com/office/powerpoint/2010/main" val="24426121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a:bodyPr>
          <a:lstStyle/>
          <a:p>
            <a:r>
              <a:rPr lang="en-US" sz="4000"/>
              <a:t>ASE site details</a:t>
            </a:r>
          </a:p>
        </p:txBody>
      </p:sp>
      <p:sp>
        <p:nvSpPr>
          <p:cNvPr id="4" name="TextBox 3"/>
          <p:cNvSpPr txBox="1"/>
          <p:nvPr/>
        </p:nvSpPr>
        <p:spPr>
          <a:xfrm>
            <a:off x="0" y="6097499"/>
            <a:ext cx="8616136" cy="923330"/>
          </a:xfrm>
          <a:prstGeom prst="rect">
            <a:avLst/>
          </a:prstGeom>
          <a:noFill/>
        </p:spPr>
        <p:txBody>
          <a:bodyPr wrap="none" rtlCol="0">
            <a:spAutoFit/>
          </a:bodyPr>
          <a:lstStyle/>
          <a:p>
            <a:r>
              <a:rPr lang="en-US"/>
              <a:t>   Clicking on an ASE site produces a page with auxiliary information, as in this example;</a:t>
            </a:r>
          </a:p>
          <a:p>
            <a:r>
              <a:rPr lang="en-US"/>
              <a:t>   where variant rs9666604 shows maximum allelic imbalance in all  GTEx aorta samples</a:t>
            </a:r>
          </a:p>
          <a:p>
            <a:endParaRPr lang="en-US"/>
          </a:p>
        </p:txBody>
      </p:sp>
      <p:pic>
        <p:nvPicPr>
          <p:cNvPr id="7" name="Picture 6"/>
          <p:cNvPicPr>
            <a:picLocks noChangeAspect="1"/>
          </p:cNvPicPr>
          <p:nvPr/>
        </p:nvPicPr>
        <p:blipFill>
          <a:blip r:embed="rId2"/>
          <a:stretch>
            <a:fillRect/>
          </a:stretch>
        </p:blipFill>
        <p:spPr>
          <a:xfrm>
            <a:off x="1651001" y="762000"/>
            <a:ext cx="5637784" cy="5221199"/>
          </a:xfrm>
          <a:prstGeom prst="rect">
            <a:avLst/>
          </a:prstGeom>
          <a:ln>
            <a:solidFill>
              <a:schemeClr val="tx1"/>
            </a:solidFill>
          </a:ln>
        </p:spPr>
      </p:pic>
    </p:spTree>
    <p:extLst>
      <p:ext uri="{BB962C8B-B14F-4D97-AF65-F5344CB8AC3E}">
        <p14:creationId xmlns:p14="http://schemas.microsoft.com/office/powerpoint/2010/main" val="37885067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87" y="-149224"/>
            <a:ext cx="8229600" cy="1143000"/>
          </a:xfrm>
        </p:spPr>
        <p:txBody>
          <a:bodyPr/>
          <a:lstStyle/>
          <a:p>
            <a:r>
              <a:rPr lang="en-US"/>
              <a:t>Finding GTEx ASE Tracks at UCSC</a:t>
            </a:r>
          </a:p>
        </p:txBody>
      </p:sp>
      <p:pic>
        <p:nvPicPr>
          <p:cNvPr id="4" name="Picture 3"/>
          <p:cNvPicPr>
            <a:picLocks noChangeAspect="1"/>
          </p:cNvPicPr>
          <p:nvPr/>
        </p:nvPicPr>
        <p:blipFill>
          <a:blip r:embed="rId2"/>
          <a:stretch>
            <a:fillRect/>
          </a:stretch>
        </p:blipFill>
        <p:spPr>
          <a:xfrm>
            <a:off x="457200" y="1417638"/>
            <a:ext cx="8096087" cy="3289300"/>
          </a:xfrm>
          <a:prstGeom prst="rect">
            <a:avLst/>
          </a:prstGeom>
          <a:ln>
            <a:solidFill>
              <a:schemeClr val="tx1"/>
            </a:solidFill>
          </a:ln>
        </p:spPr>
      </p:pic>
      <p:sp>
        <p:nvSpPr>
          <p:cNvPr id="5" name="Oval 4"/>
          <p:cNvSpPr/>
          <p:nvPr/>
        </p:nvSpPr>
        <p:spPr>
          <a:xfrm>
            <a:off x="457200" y="3987800"/>
            <a:ext cx="977900" cy="406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p:cNvPicPr>
            <a:picLocks noChangeAspect="1"/>
          </p:cNvPicPr>
          <p:nvPr/>
        </p:nvPicPr>
        <p:blipFill>
          <a:blip r:embed="rId3"/>
          <a:stretch>
            <a:fillRect/>
          </a:stretch>
        </p:blipFill>
        <p:spPr>
          <a:xfrm>
            <a:off x="850900" y="5320312"/>
            <a:ext cx="8102600" cy="712188"/>
          </a:xfrm>
          <a:prstGeom prst="rect">
            <a:avLst/>
          </a:prstGeom>
          <a:ln>
            <a:noFill/>
          </a:ln>
        </p:spPr>
      </p:pic>
      <p:cxnSp>
        <p:nvCxnSpPr>
          <p:cNvPr id="9" name="Straight Arrow Connector 8"/>
          <p:cNvCxnSpPr/>
          <p:nvPr/>
        </p:nvCxnSpPr>
        <p:spPr>
          <a:xfrm>
            <a:off x="1143000" y="4394200"/>
            <a:ext cx="495300" cy="926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7200" y="976868"/>
            <a:ext cx="2319866" cy="369332"/>
          </a:xfrm>
          <a:prstGeom prst="rect">
            <a:avLst/>
          </a:prstGeom>
          <a:noFill/>
        </p:spPr>
        <p:txBody>
          <a:bodyPr wrap="none" rtlCol="0">
            <a:spAutoFit/>
          </a:bodyPr>
          <a:lstStyle/>
          <a:p>
            <a:r>
              <a:rPr lang="en-US"/>
              <a:t>Track Hub Search page</a:t>
            </a:r>
          </a:p>
        </p:txBody>
      </p:sp>
      <p:sp>
        <p:nvSpPr>
          <p:cNvPr id="15" name="Oval 14"/>
          <p:cNvSpPr/>
          <p:nvPr/>
        </p:nvSpPr>
        <p:spPr>
          <a:xfrm>
            <a:off x="457200" y="2166620"/>
            <a:ext cx="850900" cy="33528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3283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90" y="46038"/>
            <a:ext cx="8445500" cy="1143000"/>
          </a:xfrm>
        </p:spPr>
        <p:txBody>
          <a:bodyPr>
            <a:normAutofit fontScale="90000"/>
          </a:bodyPr>
          <a:lstStyle/>
          <a:p>
            <a:r>
              <a:rPr lang="en-US"/>
              <a:t>GTEx ASE at the Ensembl Track Registry</a:t>
            </a:r>
          </a:p>
        </p:txBody>
      </p:sp>
      <p:pic>
        <p:nvPicPr>
          <p:cNvPr id="4" name="Picture 3"/>
          <p:cNvPicPr>
            <a:picLocks noChangeAspect="1"/>
          </p:cNvPicPr>
          <p:nvPr/>
        </p:nvPicPr>
        <p:blipFill>
          <a:blip r:embed="rId2"/>
          <a:stretch>
            <a:fillRect/>
          </a:stretch>
        </p:blipFill>
        <p:spPr>
          <a:xfrm>
            <a:off x="117386" y="1087438"/>
            <a:ext cx="5737313" cy="3276600"/>
          </a:xfrm>
          <a:prstGeom prst="rect">
            <a:avLst/>
          </a:prstGeom>
          <a:ln>
            <a:solidFill>
              <a:schemeClr val="tx1"/>
            </a:solidFill>
          </a:ln>
        </p:spPr>
      </p:pic>
      <p:sp>
        <p:nvSpPr>
          <p:cNvPr id="5" name="Rectangle 4"/>
          <p:cNvSpPr/>
          <p:nvPr/>
        </p:nvSpPr>
        <p:spPr>
          <a:xfrm>
            <a:off x="5843096" y="1154668"/>
            <a:ext cx="3300904" cy="369332"/>
          </a:xfrm>
          <a:prstGeom prst="rect">
            <a:avLst/>
          </a:prstGeom>
        </p:spPr>
        <p:txBody>
          <a:bodyPr wrap="none">
            <a:spAutoFit/>
          </a:bodyPr>
          <a:lstStyle/>
          <a:p>
            <a:r>
              <a:rPr lang="en-US">
                <a:hlinkClick r:id="rId3"/>
              </a:rPr>
              <a:t>http://beta.trackhubregistry.org/</a:t>
            </a:r>
            <a:endParaRPr lang="en-US"/>
          </a:p>
        </p:txBody>
      </p:sp>
      <p:pic>
        <p:nvPicPr>
          <p:cNvPr id="6" name="Picture 5"/>
          <p:cNvPicPr>
            <a:picLocks noChangeAspect="1"/>
          </p:cNvPicPr>
          <p:nvPr/>
        </p:nvPicPr>
        <p:blipFill>
          <a:blip r:embed="rId4"/>
          <a:stretch>
            <a:fillRect/>
          </a:stretch>
        </p:blipFill>
        <p:spPr>
          <a:xfrm>
            <a:off x="4687617" y="2374900"/>
            <a:ext cx="4354783" cy="4381500"/>
          </a:xfrm>
          <a:prstGeom prst="rect">
            <a:avLst/>
          </a:prstGeom>
          <a:ln>
            <a:solidFill>
              <a:schemeClr val="tx1"/>
            </a:solidFill>
          </a:ln>
        </p:spPr>
      </p:pic>
      <p:cxnSp>
        <p:nvCxnSpPr>
          <p:cNvPr id="9" name="Straight Arrow Connector 8"/>
          <p:cNvCxnSpPr/>
          <p:nvPr/>
        </p:nvCxnSpPr>
        <p:spPr>
          <a:xfrm>
            <a:off x="3238500" y="4503738"/>
            <a:ext cx="1245917" cy="10138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547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00" y="1841500"/>
            <a:ext cx="9055100" cy="2427746"/>
          </a:xfrm>
          <a:prstGeom prst="rect">
            <a:avLst/>
          </a:prstGeom>
          <a:ln>
            <a:solidFill>
              <a:schemeClr val="tx1"/>
            </a:solidFill>
          </a:ln>
        </p:spPr>
      </p:pic>
      <p:sp>
        <p:nvSpPr>
          <p:cNvPr id="5" name="TextBox 4"/>
          <p:cNvSpPr txBox="1"/>
          <p:nvPr/>
        </p:nvSpPr>
        <p:spPr>
          <a:xfrm>
            <a:off x="444500" y="904220"/>
            <a:ext cx="8559800" cy="523220"/>
          </a:xfrm>
          <a:prstGeom prst="rect">
            <a:avLst/>
          </a:prstGeom>
          <a:noFill/>
        </p:spPr>
        <p:txBody>
          <a:bodyPr wrap="square" rtlCol="0">
            <a:spAutoFit/>
          </a:bodyPr>
          <a:lstStyle/>
          <a:p>
            <a:r>
              <a:rPr lang="en-US" sz="2800"/>
              <a:t>GTEx ASE tracks displayed from Ensembl genome browser</a:t>
            </a:r>
          </a:p>
        </p:txBody>
      </p:sp>
    </p:spTree>
    <p:extLst>
      <p:ext uri="{BB962C8B-B14F-4D97-AF65-F5344CB8AC3E}">
        <p14:creationId xmlns:p14="http://schemas.microsoft.com/office/powerpoint/2010/main" val="164423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5600" y="1082914"/>
            <a:ext cx="8661400" cy="3936131"/>
          </a:xfrm>
          <a:prstGeom prst="rect">
            <a:avLst/>
          </a:prstGeom>
          <a:ln>
            <a:solidFill>
              <a:schemeClr val="tx1"/>
            </a:solidFill>
          </a:ln>
        </p:spPr>
      </p:pic>
      <p:sp>
        <p:nvSpPr>
          <p:cNvPr id="5" name="TextBox 4"/>
          <p:cNvSpPr txBox="1"/>
          <p:nvPr/>
        </p:nvSpPr>
        <p:spPr>
          <a:xfrm>
            <a:off x="939800" y="279400"/>
            <a:ext cx="6789990" cy="461665"/>
          </a:xfrm>
          <a:prstGeom prst="rect">
            <a:avLst/>
          </a:prstGeom>
          <a:noFill/>
        </p:spPr>
        <p:txBody>
          <a:bodyPr wrap="none" rtlCol="0">
            <a:spAutoFit/>
          </a:bodyPr>
          <a:lstStyle/>
          <a:p>
            <a:r>
              <a:rPr lang="en-US" sz="2400"/>
              <a:t>GTEx gene expression view in UCSC Gene Sorter Tool</a:t>
            </a:r>
          </a:p>
        </p:txBody>
      </p:sp>
      <p:sp>
        <p:nvSpPr>
          <p:cNvPr id="6" name="TextBox 5"/>
          <p:cNvSpPr txBox="1"/>
          <p:nvPr/>
        </p:nvSpPr>
        <p:spPr>
          <a:xfrm>
            <a:off x="355600" y="5334000"/>
            <a:ext cx="8470964" cy="1200329"/>
          </a:xfrm>
          <a:prstGeom prst="rect">
            <a:avLst/>
          </a:prstGeom>
          <a:noFill/>
        </p:spPr>
        <p:txBody>
          <a:bodyPr wrap="none" rtlCol="0">
            <a:spAutoFit/>
          </a:bodyPr>
          <a:lstStyle/>
          <a:p>
            <a:r>
              <a:rPr lang="en-US"/>
              <a:t>The Gene Sorter provides similarity ranking of genes based on a broad range of datasets</a:t>
            </a:r>
          </a:p>
          <a:p>
            <a:r>
              <a:rPr lang="en-US"/>
              <a:t>and metrics.   In this screenshot, genes similar to the titin gene based on GTEx gene</a:t>
            </a:r>
          </a:p>
          <a:p>
            <a:r>
              <a:rPr lang="en-US"/>
              <a:t>Expression are listed, along with the median expression level in each GTEx tissue, using</a:t>
            </a:r>
          </a:p>
          <a:p>
            <a:r>
              <a:rPr lang="en-US"/>
              <a:t>microarray gene expression display conventions (red highly expressed).</a:t>
            </a:r>
          </a:p>
        </p:txBody>
      </p:sp>
    </p:spTree>
    <p:extLst>
      <p:ext uri="{BB962C8B-B14F-4D97-AF65-F5344CB8AC3E}">
        <p14:creationId xmlns:p14="http://schemas.microsoft.com/office/powerpoint/2010/main" val="3943471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29134</TotalTime>
  <Words>751</Words>
  <Application>Microsoft Macintosh PowerPoint</Application>
  <PresentationFormat>On-screen Show (4:3)</PresentationFormat>
  <Paragraphs>130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GTEx in the UCSC Genome Browser December 2016 Update</vt:lpstr>
      <vt:lpstr>New Features (since July 2016)</vt:lpstr>
      <vt:lpstr>Allele-Specific Expression Summary Tracks </vt:lpstr>
      <vt:lpstr>ASE Sites </vt:lpstr>
      <vt:lpstr>ASE site details</vt:lpstr>
      <vt:lpstr>Finding GTEx ASE Tracks at UCSC</vt:lpstr>
      <vt:lpstr>GTEx ASE at the Ensembl Track Registry</vt:lpstr>
      <vt:lpstr>PowerPoint Presentation</vt:lpstr>
      <vt:lpstr>PowerPoint Presentation</vt:lpstr>
      <vt:lpstr>In Progress:   ‘Body Map’ of GTEx tissues</vt:lpstr>
      <vt:lpstr>Future Plans</vt:lpstr>
      <vt:lpstr>PowerPoint Presentation</vt:lpstr>
      <vt:lpstr>Related Work:    Clustering GTEx + TCGA  </vt:lpstr>
      <vt:lpstr>Acknowledgements</vt:lpstr>
      <vt:lpstr>UCSC Browser Help</vt:lpstr>
      <vt:lpstr>GTEx ASE Track methods</vt:lpstr>
    </vt:vector>
  </TitlesOfParts>
  <Manager/>
  <Company>UC Santa Cruz</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Displaying GTEx Data in the UCSC Genome Browser</dc:title>
  <dc:subject/>
  <dc:creator>Kate Rosenbloom</dc:creator>
  <cp:keywords/>
  <dc:description/>
  <cp:lastModifiedBy>Kate Rosenbloom</cp:lastModifiedBy>
  <cp:revision>196</cp:revision>
  <dcterms:created xsi:type="dcterms:W3CDTF">2015-11-25T00:16:25Z</dcterms:created>
  <dcterms:modified xsi:type="dcterms:W3CDTF">2016-11-15T21:01:00Z</dcterms:modified>
  <cp:category/>
</cp:coreProperties>
</file>