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BF84-089D-984B-957C-83A401114B9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EB6E3-EF6D-D946-A7FA-DA5E6DD6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566B-3FB8-7844-B882-C9BA17DCF38B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41E5-80E9-404F-BA18-4F8FD3A0C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Hiram Clawson, </a:t>
            </a:r>
            <a:r>
              <a:rPr lang="en-US" dirty="0" err="1" smtClean="0"/>
              <a:t>hiram</a:t>
            </a:r>
            <a:r>
              <a:rPr lang="en-US" baseline="0" dirty="0" smtClean="0"/>
              <a:t> at </a:t>
            </a:r>
            <a:r>
              <a:rPr lang="en-US" dirty="0" err="1" smtClean="0"/>
              <a:t>soe</a:t>
            </a:r>
            <a:r>
              <a:rPr lang="en-US" dirty="0" smtClean="0"/>
              <a:t> dot </a:t>
            </a:r>
            <a:r>
              <a:rPr lang="en-US" dirty="0" err="1" smtClean="0"/>
              <a:t>ucsc</a:t>
            </a:r>
            <a:r>
              <a:rPr lang="en-US" dirty="0" smtClean="0"/>
              <a:t> dot 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genomebiology.com/2010/11/5/207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http://bioinformatics.oxfordjournals.org/content/26/17/2204.short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by Jim Kent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Genomic data is located with</a:t>
            </a:r>
            <a:r>
              <a:rPr lang="en-US" baseline="0" dirty="0" smtClean="0"/>
              <a:t> a chromosome name and a position on that chromosome.  Equivalent to a specification of section on a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B+</a:t>
            </a:r>
            <a:r>
              <a:rPr lang="en-US" baseline="0" dirty="0" smtClean="0"/>
              <a:t> tree: </a:t>
            </a:r>
            <a:r>
              <a:rPr lang="en-US" dirty="0" smtClean="0"/>
              <a:t>http://</a:t>
            </a:r>
            <a:r>
              <a:rPr lang="en-US" dirty="0" err="1" smtClean="0"/>
              <a:t>en.wikipedia.org/wiki/B+_tree</a:t>
            </a:r>
            <a:endParaRPr lang="en-US" dirty="0" smtClean="0"/>
          </a:p>
          <a:p>
            <a:r>
              <a:rPr lang="en-US" dirty="0" smtClean="0"/>
              <a:t>R tree: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/wiki/R-tree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tree, where R == “Rectangle”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/wiki/R-tree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30C8-8A5D-5E48-A689-D2A8EC82EA6C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5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df"/><Relationship Id="rId5" Type="http://schemas.openxmlformats.org/officeDocument/2006/relationships/image" Target="../media/image9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708" y="3071036"/>
            <a:ext cx="7772400" cy="1470025"/>
          </a:xfrm>
        </p:spPr>
        <p:txBody>
          <a:bodyPr/>
          <a:lstStyle/>
          <a:p>
            <a:r>
              <a:rPr lang="en-US" dirty="0" err="1" smtClean="0"/>
              <a:t>bigBed/bigWig</a:t>
            </a:r>
            <a:r>
              <a:rPr lang="en-US" dirty="0" smtClean="0"/>
              <a:t> remote file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295" y="4936983"/>
            <a:ext cx="6400800" cy="1752600"/>
          </a:xfrm>
        </p:spPr>
        <p:txBody>
          <a:bodyPr/>
          <a:lstStyle/>
          <a:p>
            <a:r>
              <a:rPr lang="en-US" dirty="0" smtClean="0"/>
              <a:t>Hiram Clawson</a:t>
            </a:r>
          </a:p>
          <a:p>
            <a:r>
              <a:rPr lang="en-US" dirty="0" smtClean="0"/>
              <a:t>UCSC Center for </a:t>
            </a:r>
            <a:r>
              <a:rPr lang="en-US" dirty="0" err="1" smtClean="0"/>
              <a:t>Biomolecular</a:t>
            </a:r>
            <a:r>
              <a:rPr lang="en-US" dirty="0" smtClean="0"/>
              <a:t> Science &amp; Engineering</a:t>
            </a:r>
            <a:endParaRPr lang="en-US" dirty="0"/>
          </a:p>
        </p:txBody>
      </p:sp>
      <p:pic>
        <p:nvPicPr>
          <p:cNvPr id="4" name="Picture 3" descr="xldb2011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295" y="168453"/>
            <a:ext cx="62992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Transfer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 existing web-based protocols: http/https and ftp already supported on user sites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Unlike a web browser require random access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 byte range protocols for http/https – requires HTTP/1.1 but this is common.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err="1" smtClean="0"/>
              <a:t>OpenSSL</a:t>
            </a:r>
            <a:r>
              <a:rPr lang="en-US" dirty="0" smtClean="0"/>
              <a:t> for HTTPS support via BIO protocol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For FTP use resume command.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Caching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File header, root index block used by almost every query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Popular files may be used by hundreds or thousands of users.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Caching makes sense so only have to transfer a block of data once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Uses bitmap file + sparse data file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One bit for every 8k block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Just seek and write for sparse data.  Linux/Unix only allocates data for parts written.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Compression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Uses </a:t>
            </a:r>
            <a:r>
              <a:rPr lang="en-US" dirty="0" err="1" smtClean="0"/>
              <a:t>zlib</a:t>
            </a:r>
            <a:r>
              <a:rPr lang="en-US" dirty="0" smtClean="0"/>
              <a:t> library</a:t>
            </a:r>
          </a:p>
          <a:p>
            <a:pPr lvl="2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Same compression as </a:t>
            </a:r>
            <a:r>
              <a:rPr lang="en-US" dirty="0" err="1" smtClean="0"/>
              <a:t>gzip</a:t>
            </a:r>
            <a:endParaRPr lang="en-US" dirty="0" smtClean="0"/>
          </a:p>
          <a:p>
            <a:pPr lvl="2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 library is widespread, stable, fast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Compress ~500 items at a time, following same pattern as in index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Get nearly random access in spite of compression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Lose a little compression compared to compressing all items at once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Indexing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Most genomic annotations are of form</a:t>
            </a:r>
          </a:p>
          <a:p>
            <a:pPr lvl="2" eaLnBrk="1" hangingPunct="1">
              <a:buFont typeface="Wingdings" pitchFamily="-109" charset="2"/>
              <a:buNone/>
              <a:defRPr/>
            </a:pPr>
            <a:r>
              <a:rPr lang="en-US" dirty="0" smtClean="0"/>
              <a:t>Chromosome, start, end, additional-data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Most common query “give me all things that overlap with </a:t>
            </a:r>
            <a:r>
              <a:rPr lang="en-US" dirty="0" err="1" smtClean="0"/>
              <a:t>chromosome,start,end</a:t>
            </a:r>
            <a:r>
              <a:rPr lang="en-US" dirty="0" smtClean="0"/>
              <a:t>”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R </a:t>
            </a:r>
            <a:r>
              <a:rPr lang="en-US" dirty="0" smtClean="0"/>
              <a:t>Tree indexes work well for this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Similar to B+ Tree – used for geographical data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Each node can have hundreds of </a:t>
            </a:r>
            <a:r>
              <a:rPr lang="en-US" dirty="0" err="1" smtClean="0"/>
              <a:t>subnodes</a:t>
            </a:r>
            <a:r>
              <a:rPr lang="en-US" dirty="0" smtClean="0"/>
              <a:t>, so tree is bushy, not deep, few seeks required.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Each index slot contains range spanned by all children, only need to </a:t>
            </a:r>
            <a:r>
              <a:rPr lang="en-US" dirty="0" err="1" smtClean="0"/>
              <a:t>recurse</a:t>
            </a:r>
            <a:r>
              <a:rPr lang="en-US" dirty="0" smtClean="0"/>
              <a:t> if range overlaps.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File sorted, only every ~500</a:t>
            </a:r>
            <a:r>
              <a:rPr lang="en-US" baseline="30000" dirty="0" smtClean="0"/>
              <a:t>th</a:t>
            </a:r>
            <a:r>
              <a:rPr lang="en-US" dirty="0" smtClean="0"/>
              <a:t> node indexed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summary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When user is looking at </a:t>
            </a:r>
            <a:r>
              <a:rPr lang="en-US" dirty="0" err="1" smtClean="0"/>
              <a:t>megabases</a:t>
            </a:r>
            <a:r>
              <a:rPr lang="en-US" dirty="0" smtClean="0"/>
              <a:t> at once, does not need full info on every base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Store a series of summaries 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~100 bases at a time, 200 base at a time …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Summary contains min/max/sum/</a:t>
            </a:r>
            <a:r>
              <a:rPr lang="en-US" dirty="0" err="1" smtClean="0"/>
              <a:t>sumData</a:t>
            </a:r>
            <a:r>
              <a:rPr lang="en-US" dirty="0" smtClean="0"/>
              <a:t>/N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Can compute mean, std. deviation, coverage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System uses appropriate summary for given resolution, doing _some_ oversampling.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Overall </a:t>
            </a:r>
            <a:r>
              <a:rPr lang="en-US" dirty="0" err="1" smtClean="0"/>
              <a:t>BigBed/BigWig</a:t>
            </a:r>
            <a:r>
              <a:rPr lang="en-US" dirty="0" smtClean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Reduces data sent over the network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Only data needed for a particular view fetched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fetched at reduced resolution when appropriate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compressed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cached so doesn’t have to be resent.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Labs do need to run a program to create the binary indexed compressed files on their own machines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Labs do need to be able to put files (but not programs) on their web sites.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Genome Browser Staff</a:t>
            </a:r>
            <a:endParaRPr lang="en-US" dirty="0"/>
          </a:p>
        </p:txBody>
      </p:sp>
      <p:pic>
        <p:nvPicPr>
          <p:cNvPr id="4" name="Content Placeholder 3" descr="Browser1_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23" r="-1812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982"/>
            <a:ext cx="4649537" cy="1143000"/>
          </a:xfrm>
        </p:spPr>
        <p:txBody>
          <a:bodyPr/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439" r="-39439"/>
          <a:stretch>
            <a:fillRect/>
          </a:stretch>
        </p:blipFill>
        <p:spPr>
          <a:xfrm>
            <a:off x="-1930850" y="1039018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0737" y="1481924"/>
            <a:ext cx="4594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Huge amount of data</a:t>
            </a:r>
          </a:p>
          <a:p>
            <a:r>
              <a:rPr lang="en-US" sz="4000" dirty="0" smtClean="0"/>
              <a:t>at remote sites</a:t>
            </a:r>
            <a:endParaRPr lang="en-US" sz="40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5213684" y="1481924"/>
            <a:ext cx="1096211" cy="993274"/>
          </a:xfrm>
          <a:prstGeom prst="curvedConnector3">
            <a:avLst>
              <a:gd name="adj1" fmla="val 50000"/>
            </a:avLst>
          </a:prstGeom>
          <a:ln w="76200" cmpd="sng"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09895" y="1795379"/>
            <a:ext cx="1590842" cy="1294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UCSC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12" idx="2"/>
          </p:cNvCxnSpPr>
          <p:nvPr/>
        </p:nvCxnSpPr>
        <p:spPr>
          <a:xfrm rot="16200000" flipH="1">
            <a:off x="6592078" y="3603347"/>
            <a:ext cx="1134313" cy="107837"/>
          </a:xfrm>
          <a:prstGeom prst="curvedConnector3">
            <a:avLst>
              <a:gd name="adj1" fmla="val 50000"/>
            </a:avLst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rowserShot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6" y="4224421"/>
            <a:ext cx="22860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9895" y="5882113"/>
            <a:ext cx="24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User View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815474" y="3685813"/>
            <a:ext cx="422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e.g. 3x10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 floating point</a:t>
            </a:r>
          </a:p>
          <a:p>
            <a:r>
              <a:rPr lang="en-US" sz="3200" dirty="0" smtClean="0"/>
              <a:t>data values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</a:t>
            </a:r>
            <a:r>
              <a:rPr lang="en-US" dirty="0" err="1" smtClean="0"/>
              <a:t>Ol</a:t>
            </a:r>
            <a:r>
              <a:rPr lang="en-US" dirty="0" smtClean="0"/>
              <a:t>’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data from experimentalists to UCSC</a:t>
            </a:r>
          </a:p>
          <a:p>
            <a:r>
              <a:rPr lang="en-US" dirty="0" smtClean="0"/>
              <a:t>Process data locally</a:t>
            </a:r>
          </a:p>
          <a:p>
            <a:r>
              <a:rPr lang="en-US" dirty="0" smtClean="0"/>
              <a:t>Load results into local </a:t>
            </a:r>
            <a:r>
              <a:rPr lang="en-US" dirty="0" err="1" smtClean="0"/>
              <a:t>MySQL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Present data via CGI to the WWW</a:t>
            </a:r>
          </a:p>
          <a:p>
            <a:r>
              <a:rPr lang="en-US" dirty="0" smtClean="0"/>
              <a:t>Expensive staff time</a:t>
            </a:r>
          </a:p>
          <a:p>
            <a:r>
              <a:rPr lang="en-US" dirty="0" smtClean="0"/>
              <a:t>Slow turnaround</a:t>
            </a:r>
          </a:p>
          <a:p>
            <a:r>
              <a:rPr lang="en-US" dirty="0" smtClean="0"/>
              <a:t>Can only work on “important” data 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0.9: Custom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CGI submission mechanism</a:t>
            </a:r>
          </a:p>
          <a:p>
            <a:r>
              <a:rPr lang="en-US" dirty="0" smtClean="0"/>
              <a:t>Users submit file for processing</a:t>
            </a:r>
          </a:p>
          <a:p>
            <a:r>
              <a:rPr lang="en-US" dirty="0" smtClean="0"/>
              <a:t>Pipeline downloads entire data set and prepares for presentation</a:t>
            </a:r>
          </a:p>
          <a:p>
            <a:r>
              <a:rPr lang="en-US" dirty="0" smtClean="0"/>
              <a:t>Practical for file sizes 50 to 100 Mb</a:t>
            </a:r>
          </a:p>
          <a:p>
            <a:r>
              <a:rPr lang="en-US" dirty="0" err="1" smtClean="0"/>
              <a:t>gzipped</a:t>
            </a:r>
            <a:r>
              <a:rPr lang="en-US" dirty="0" smtClean="0"/>
              <a:t> ASCII text files</a:t>
            </a:r>
          </a:p>
          <a:p>
            <a:r>
              <a:rPr lang="en-US" dirty="0" smtClean="0"/>
              <a:t>limited lifetime, each user sees a separate copy of the same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132" r="-31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91972" y="6187395"/>
            <a:ext cx="51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Lincoln Stein - genomebiology.com/2010/11/5/207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982"/>
            <a:ext cx="4649537" cy="1143000"/>
          </a:xfrm>
        </p:spPr>
        <p:txBody>
          <a:bodyPr/>
          <a:lstStyle/>
          <a:p>
            <a:r>
              <a:rPr lang="en-US" dirty="0" smtClean="0"/>
              <a:t>Jim Kent solution: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9439" r="-39439"/>
          <a:stretch>
            <a:fillRect/>
          </a:stretch>
        </p:blipFill>
        <p:spPr>
          <a:xfrm>
            <a:off x="-1930850" y="1039018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0737" y="1127981"/>
            <a:ext cx="3172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Index the data </a:t>
            </a:r>
            <a:endParaRPr lang="en-US" sz="4000" dirty="0"/>
          </a:p>
        </p:txBody>
      </p:sp>
      <p:cxnSp>
        <p:nvCxnSpPr>
          <p:cNvPr id="7" name="Curved Connector 6"/>
          <p:cNvCxnSpPr>
            <a:stCxn id="11" idx="3"/>
          </p:cNvCxnSpPr>
          <p:nvPr/>
        </p:nvCxnSpPr>
        <p:spPr>
          <a:xfrm flipV="1">
            <a:off x="3034632" y="2847474"/>
            <a:ext cx="2927684" cy="1776961"/>
          </a:xfrm>
          <a:prstGeom prst="curvedConnector3">
            <a:avLst>
              <a:gd name="adj1" fmla="val 50000"/>
            </a:avLst>
          </a:prstGeom>
          <a:ln w="76200" cmpd="sng"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62316" y="2195392"/>
            <a:ext cx="1590842" cy="1294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UCSC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12" idx="2"/>
          </p:cNvCxnSpPr>
          <p:nvPr/>
        </p:nvCxnSpPr>
        <p:spPr>
          <a:xfrm rot="16200000" flipH="1">
            <a:off x="6444506" y="3803353"/>
            <a:ext cx="734298" cy="107837"/>
          </a:xfrm>
          <a:prstGeom prst="curvedConnector3">
            <a:avLst>
              <a:gd name="adj1" fmla="val 50000"/>
            </a:avLst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rowserShot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16" y="4224421"/>
            <a:ext cx="22860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9895" y="5882113"/>
            <a:ext cx="24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User View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96080" y="2259113"/>
            <a:ext cx="31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fetch only that</a:t>
            </a:r>
          </a:p>
          <a:p>
            <a:r>
              <a:rPr lang="en-US" sz="2400" dirty="0" smtClean="0"/>
              <a:t>needed for viewpoint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63053" y="4409539"/>
            <a:ext cx="1871579" cy="429792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5">
                <a:alpha val="2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JimK0504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833" y="36787"/>
            <a:ext cx="1778000" cy="1968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633" y="6220667"/>
            <a:ext cx="57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bioinformatics.oxfordjournals.org/content/26/17/2204.full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bigBed/bigWig</a:t>
            </a:r>
            <a:r>
              <a:rPr lang="en-US" dirty="0" smtClean="0"/>
              <a:t>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Allow visualization without long uploads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Transfer only necessary data needed for current view.</a:t>
            </a:r>
          </a:p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Minimize system administrator involvement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Files on </a:t>
            </a:r>
            <a:r>
              <a:rPr lang="en-US" dirty="0" err="1" smtClean="0"/>
              <a:t>http(s</a:t>
            </a:r>
            <a:r>
              <a:rPr lang="en-US" dirty="0" smtClean="0"/>
              <a:t>) site easier than setting up web services</a:t>
            </a:r>
          </a:p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Leverage existing formats 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Input files are same as existing custom tracks: BED, wig.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71148" y="811880"/>
            <a:ext cx="8402605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89726" y="4305117"/>
            <a:ext cx="3153625" cy="2446824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fixedStep</a:t>
            </a:r>
            <a:r>
              <a:rPr lang="en-US" dirty="0"/>
              <a:t> </a:t>
            </a:r>
            <a:r>
              <a:rPr lang="en-US" dirty="0" err="1"/>
              <a:t>chrom</a:t>
            </a:r>
            <a:r>
              <a:rPr lang="en-US" dirty="0"/>
              <a:t>=chr1 start=107</a:t>
            </a:r>
            <a:br>
              <a:rPr lang="en-US" dirty="0"/>
            </a:br>
            <a:r>
              <a:rPr lang="en-US" dirty="0"/>
              <a:t>0.81</a:t>
            </a:r>
            <a:br>
              <a:rPr lang="en-US" dirty="0"/>
            </a:br>
            <a:r>
              <a:rPr lang="en-US" dirty="0"/>
              <a:t>0.92 </a:t>
            </a:r>
            <a:br>
              <a:rPr lang="en-US" dirty="0"/>
            </a:br>
            <a:r>
              <a:rPr lang="en-US" dirty="0"/>
              <a:t>0.63 </a:t>
            </a:r>
            <a:br>
              <a:rPr lang="en-US" dirty="0"/>
            </a:br>
            <a:r>
              <a:rPr lang="en-US" dirty="0"/>
              <a:t>0.22</a:t>
            </a:r>
            <a:br>
              <a:rPr lang="en-US" dirty="0"/>
            </a:br>
            <a:r>
              <a:rPr lang="en-US" dirty="0"/>
              <a:t>0.98</a:t>
            </a:r>
            <a:br>
              <a:rPr lang="en-US" dirty="0"/>
            </a:br>
            <a:r>
              <a:rPr lang="en-US" dirty="0" smtClean="0"/>
              <a:t>1.00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… etc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503" y="220283"/>
            <a:ext cx="809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bed format: notations </a:t>
            </a:r>
            <a:r>
              <a:rPr lang="en-US" sz="2800" dirty="0" smtClean="0"/>
              <a:t>at </a:t>
            </a:r>
            <a:r>
              <a:rPr lang="en-US" sz="2800" dirty="0" smtClean="0"/>
              <a:t>positions on </a:t>
            </a:r>
            <a:r>
              <a:rPr lang="en-US" sz="2800" dirty="0" smtClean="0"/>
              <a:t>chromosomes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963" y="3662967"/>
            <a:ext cx="931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wig format: data </a:t>
            </a:r>
            <a:r>
              <a:rPr lang="en-US" sz="2800" dirty="0" smtClean="0"/>
              <a:t>values graphed </a:t>
            </a:r>
            <a:r>
              <a:rPr lang="en-US" sz="2800" dirty="0" smtClean="0"/>
              <a:t>at positions on chromosomes</a:t>
            </a:r>
            <a:endParaRPr lang="en-US" sz="2800" dirty="0"/>
          </a:p>
        </p:txBody>
      </p:sp>
      <p:pic>
        <p:nvPicPr>
          <p:cNvPr id="10" name="Picture 9" descr="conservW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24773" y="4525306"/>
            <a:ext cx="5537097" cy="1811136"/>
          </a:xfrm>
          <a:prstGeom prst="rect">
            <a:avLst/>
          </a:prstGeom>
        </p:spPr>
      </p:pic>
      <p:pic>
        <p:nvPicPr>
          <p:cNvPr id="13" name="Picture 12" descr="xldb_bed_form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362844" y="1891102"/>
            <a:ext cx="9136597" cy="13613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148" y="811880"/>
            <a:ext cx="898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chr7 45809 53616 uc011jzk 0 - 47533 49785 0 3 2530,646,80, 0,3924,7727,</a:t>
            </a:r>
          </a:p>
          <a:p>
            <a:r>
              <a:rPr lang="en-US" dirty="0" smtClean="0"/>
              <a:t>chr7 45809 59214 uc011jzl 0 - 47533 50259 0 3 2530,646,80, 0,3924,13325,</a:t>
            </a:r>
          </a:p>
          <a:p>
            <a:r>
              <a:rPr lang="en-US" dirty="0" smtClean="0"/>
              <a:t>chr7 45809 66639 uc003syk 0 - 47533 50259 0 4 2530,646,84,135, 0,3924,16368,20695,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83631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big* Implementation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transfer layer – based on </a:t>
            </a:r>
            <a:r>
              <a:rPr lang="en-US" dirty="0" err="1" smtClean="0"/>
              <a:t>http(s</a:t>
            </a:r>
            <a:r>
              <a:rPr lang="en-US" dirty="0" smtClean="0"/>
              <a:t>) or ftp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Caching layer – relies on Linux sparse files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Compression layer – uses </a:t>
            </a:r>
            <a:r>
              <a:rPr lang="en-US" dirty="0" err="1" smtClean="0"/>
              <a:t>zlib</a:t>
            </a:r>
            <a:endParaRPr lang="en-US" dirty="0" smtClean="0"/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Indexing layer – uses B</a:t>
            </a:r>
            <a:r>
              <a:rPr lang="en-US" dirty="0" smtClean="0"/>
              <a:t>+ trees </a:t>
            </a:r>
            <a:r>
              <a:rPr lang="en-US" dirty="0" smtClean="0"/>
              <a:t>and </a:t>
            </a:r>
            <a:r>
              <a:rPr lang="en-US" dirty="0" smtClean="0"/>
              <a:t>R trees</a:t>
            </a:r>
            <a:endParaRPr lang="en-US" dirty="0" smtClean="0"/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summary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912</Words>
  <Application>Microsoft Macintosh PowerPoint</Application>
  <PresentationFormat>On-screen Show (4:3)</PresentationFormat>
  <Paragraphs>114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bigBed/bigWig remote file access</vt:lpstr>
      <vt:lpstr>The problem:</vt:lpstr>
      <vt:lpstr>The Good Ol’ Days</vt:lpstr>
      <vt:lpstr>Version 0.9: Custom Tracks</vt:lpstr>
      <vt:lpstr>Next Generation Sequencing</vt:lpstr>
      <vt:lpstr>Jim Kent solution:</vt:lpstr>
      <vt:lpstr>bigBed/bigWig design goals</vt:lpstr>
      <vt:lpstr>Slide 8</vt:lpstr>
      <vt:lpstr>big* Implementation Layers</vt:lpstr>
      <vt:lpstr>Data Transfer Layer</vt:lpstr>
      <vt:lpstr>Caching Layer</vt:lpstr>
      <vt:lpstr>Data Compression Layer</vt:lpstr>
      <vt:lpstr>Indexing Layer</vt:lpstr>
      <vt:lpstr>Data summary layer</vt:lpstr>
      <vt:lpstr>Overall BigBed/BigWig Features</vt:lpstr>
      <vt:lpstr>UCSC Genome Browser Staff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bigBed/bigWig remote file access</dc:title>
  <dc:creator>Hiram Clawson</dc:creator>
  <cp:lastModifiedBy>Hiram Clawson</cp:lastModifiedBy>
  <cp:revision>9</cp:revision>
  <dcterms:created xsi:type="dcterms:W3CDTF">2011-10-03T20:19:29Z</dcterms:created>
  <dcterms:modified xsi:type="dcterms:W3CDTF">2011-10-04T23:11:12Z</dcterms:modified>
</cp:coreProperties>
</file>