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6" r:id="rId2"/>
    <p:sldId id="257" r:id="rId3"/>
    <p:sldId id="258" r:id="rId4"/>
    <p:sldId id="262" r:id="rId5"/>
    <p:sldId id="259" r:id="rId6"/>
    <p:sldId id="260"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84BCF-399B-5E4F-8828-A2462D7717BD}" type="datetimeFigureOut">
              <a:rPr lang="en-US" smtClean="0"/>
              <a:t>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91A61-A666-D04C-B701-6341104F9BD2}" type="slidenum">
              <a:rPr lang="en-US" smtClean="0"/>
              <a:t>‹#›</a:t>
            </a:fld>
            <a:endParaRPr lang="en-US"/>
          </a:p>
        </p:txBody>
      </p:sp>
    </p:spTree>
    <p:extLst>
      <p:ext uri="{BB962C8B-B14F-4D97-AF65-F5344CB8AC3E}">
        <p14:creationId xmlns:p14="http://schemas.microsoft.com/office/powerpoint/2010/main" val="335250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in this presentation: 1. The U.C. Santa Cruz Genome Browser 2. </a:t>
            </a:r>
            <a:r>
              <a:rPr lang="en-US" dirty="0" err="1"/>
              <a:t>GenArk</a:t>
            </a:r>
            <a:r>
              <a:rPr lang="en-US" dirty="0"/>
              <a:t> collection of genome assemblies 3. Assembly hubs for your new genome assembly 4. REST API programmatic interface to extract data</a:t>
            </a:r>
          </a:p>
        </p:txBody>
      </p:sp>
      <p:sp>
        <p:nvSpPr>
          <p:cNvPr id="4" name="Slide Number Placeholder 3"/>
          <p:cNvSpPr>
            <a:spLocks noGrp="1"/>
          </p:cNvSpPr>
          <p:nvPr>
            <p:ph type="sldNum" sz="quarter" idx="5"/>
          </p:nvPr>
        </p:nvSpPr>
        <p:spPr/>
        <p:txBody>
          <a:bodyPr/>
          <a:lstStyle/>
          <a:p>
            <a:fld id="{59CAEC72-F4AF-C84E-8D46-1970841F0823}" type="slidenum">
              <a:rPr lang="en-US" smtClean="0"/>
              <a:t>1</a:t>
            </a:fld>
            <a:endParaRPr lang="en-US"/>
          </a:p>
        </p:txBody>
      </p:sp>
    </p:spTree>
    <p:extLst>
      <p:ext uri="{BB962C8B-B14F-4D97-AF65-F5344CB8AC3E}">
        <p14:creationId xmlns:p14="http://schemas.microsoft.com/office/powerpoint/2010/main" val="30391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wobble discussion page links to this saved session in the genome browser.</a:t>
            </a:r>
          </a:p>
        </p:txBody>
      </p:sp>
      <p:sp>
        <p:nvSpPr>
          <p:cNvPr id="4" name="Slide Number Placeholder 3"/>
          <p:cNvSpPr>
            <a:spLocks noGrp="1"/>
          </p:cNvSpPr>
          <p:nvPr>
            <p:ph type="sldNum" sz="quarter" idx="5"/>
          </p:nvPr>
        </p:nvSpPr>
        <p:spPr/>
        <p:txBody>
          <a:bodyPr/>
          <a:lstStyle/>
          <a:p>
            <a:fld id="{59CAEC72-F4AF-C84E-8D46-1970841F0823}" type="slidenum">
              <a:rPr lang="en-US" smtClean="0"/>
              <a:t>10</a:t>
            </a:fld>
            <a:endParaRPr lang="en-US"/>
          </a:p>
        </p:txBody>
      </p:sp>
    </p:spTree>
    <p:extLst>
      <p:ext uri="{BB962C8B-B14F-4D97-AF65-F5344CB8AC3E}">
        <p14:creationId xmlns:p14="http://schemas.microsoft.com/office/powerpoint/2010/main" val="162609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 Santa Cruz genome browser home page: https://</a:t>
            </a:r>
            <a:r>
              <a:rPr lang="en-US" dirty="0" err="1"/>
              <a:t>genome.ucsc.edu</a:t>
            </a:r>
            <a:r>
              <a:rPr lang="en-US" dirty="0"/>
              <a:t>/ -note section in lower right for training/education links</a:t>
            </a:r>
          </a:p>
        </p:txBody>
      </p:sp>
      <p:sp>
        <p:nvSpPr>
          <p:cNvPr id="4" name="Slide Number Placeholder 3"/>
          <p:cNvSpPr>
            <a:spLocks noGrp="1"/>
          </p:cNvSpPr>
          <p:nvPr>
            <p:ph type="sldNum" sz="quarter" idx="5"/>
          </p:nvPr>
        </p:nvSpPr>
        <p:spPr/>
        <p:txBody>
          <a:bodyPr/>
          <a:lstStyle/>
          <a:p>
            <a:fld id="{59CAEC72-F4AF-C84E-8D46-1970841F0823}" type="slidenum">
              <a:rPr lang="en-US" smtClean="0"/>
              <a:t>2</a:t>
            </a:fld>
            <a:endParaRPr lang="en-US"/>
          </a:p>
        </p:txBody>
      </p:sp>
    </p:spTree>
    <p:extLst>
      <p:ext uri="{BB962C8B-B14F-4D97-AF65-F5344CB8AC3E}">
        <p14:creationId xmlns:p14="http://schemas.microsoft.com/office/powerpoint/2010/main" val="3889483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and education outreach are important services from the genome browser team.</a:t>
            </a:r>
          </a:p>
        </p:txBody>
      </p:sp>
      <p:sp>
        <p:nvSpPr>
          <p:cNvPr id="4" name="Slide Number Placeholder 3"/>
          <p:cNvSpPr>
            <a:spLocks noGrp="1"/>
          </p:cNvSpPr>
          <p:nvPr>
            <p:ph type="sldNum" sz="quarter" idx="5"/>
          </p:nvPr>
        </p:nvSpPr>
        <p:spPr/>
        <p:txBody>
          <a:bodyPr/>
          <a:lstStyle/>
          <a:p>
            <a:fld id="{59CAEC72-F4AF-C84E-8D46-1970841F0823}" type="slidenum">
              <a:rPr lang="en-US" smtClean="0"/>
              <a:t>3</a:t>
            </a:fld>
            <a:endParaRPr lang="en-US"/>
          </a:p>
        </p:txBody>
      </p:sp>
    </p:spTree>
    <p:extLst>
      <p:ext uri="{BB962C8B-B14F-4D97-AF65-F5344CB8AC3E}">
        <p14:creationId xmlns:p14="http://schemas.microsoft.com/office/powerpoint/2010/main" val="155279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 Kuhn organized this project.  The work was submitted by the students.</a:t>
            </a:r>
          </a:p>
        </p:txBody>
      </p:sp>
      <p:sp>
        <p:nvSpPr>
          <p:cNvPr id="4" name="Slide Number Placeholder 3"/>
          <p:cNvSpPr>
            <a:spLocks noGrp="1"/>
          </p:cNvSpPr>
          <p:nvPr>
            <p:ph type="sldNum" sz="quarter" idx="5"/>
          </p:nvPr>
        </p:nvSpPr>
        <p:spPr/>
        <p:txBody>
          <a:bodyPr/>
          <a:lstStyle/>
          <a:p>
            <a:fld id="{59CAEC72-F4AF-C84E-8D46-1970841F0823}" type="slidenum">
              <a:rPr lang="en-US" smtClean="0"/>
              <a:t>4</a:t>
            </a:fld>
            <a:endParaRPr lang="en-US"/>
          </a:p>
        </p:txBody>
      </p:sp>
    </p:spTree>
    <p:extLst>
      <p:ext uri="{BB962C8B-B14F-4D97-AF65-F5344CB8AC3E}">
        <p14:creationId xmlns:p14="http://schemas.microsoft.com/office/powerpoint/2010/main" val="420839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education gateway page leads to a number of prepared scenarios in the genome browser to illustrate biological concepts</a:t>
            </a:r>
          </a:p>
        </p:txBody>
      </p:sp>
      <p:sp>
        <p:nvSpPr>
          <p:cNvPr id="4" name="Slide Number Placeholder 3"/>
          <p:cNvSpPr>
            <a:spLocks noGrp="1"/>
          </p:cNvSpPr>
          <p:nvPr>
            <p:ph type="sldNum" sz="quarter" idx="5"/>
          </p:nvPr>
        </p:nvSpPr>
        <p:spPr/>
        <p:txBody>
          <a:bodyPr/>
          <a:lstStyle/>
          <a:p>
            <a:fld id="{59CAEC72-F4AF-C84E-8D46-1970841F0823}" type="slidenum">
              <a:rPr lang="en-US" smtClean="0"/>
              <a:t>5</a:t>
            </a:fld>
            <a:endParaRPr lang="en-US"/>
          </a:p>
        </p:txBody>
      </p:sp>
    </p:spTree>
    <p:extLst>
      <p:ext uri="{BB962C8B-B14F-4D97-AF65-F5344CB8AC3E}">
        <p14:creationId xmlns:p14="http://schemas.microsoft.com/office/powerpoint/2010/main" val="301777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topic has a description page to explain the subject.  The browser images have links to browser sessions to display the scenario in the genome browser.</a:t>
            </a:r>
          </a:p>
        </p:txBody>
      </p:sp>
      <p:sp>
        <p:nvSpPr>
          <p:cNvPr id="4" name="Slide Number Placeholder 3"/>
          <p:cNvSpPr>
            <a:spLocks noGrp="1"/>
          </p:cNvSpPr>
          <p:nvPr>
            <p:ph type="sldNum" sz="quarter" idx="5"/>
          </p:nvPr>
        </p:nvSpPr>
        <p:spPr/>
        <p:txBody>
          <a:bodyPr/>
          <a:lstStyle/>
          <a:p>
            <a:fld id="{59CAEC72-F4AF-C84E-8D46-1970841F0823}" type="slidenum">
              <a:rPr lang="en-US" smtClean="0"/>
              <a:t>6</a:t>
            </a:fld>
            <a:endParaRPr lang="en-US"/>
          </a:p>
        </p:txBody>
      </p:sp>
    </p:spTree>
    <p:extLst>
      <p:ext uri="{BB962C8B-B14F-4D97-AF65-F5344CB8AC3E}">
        <p14:creationId xmlns:p14="http://schemas.microsoft.com/office/powerpoint/2010/main" val="279538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student clicks through to the browser session, they can interact with the browser to explore the subject in more depth.  The is the browser session as linked to from the discussion page.</a:t>
            </a:r>
          </a:p>
        </p:txBody>
      </p:sp>
      <p:sp>
        <p:nvSpPr>
          <p:cNvPr id="4" name="Slide Number Placeholder 3"/>
          <p:cNvSpPr>
            <a:spLocks noGrp="1"/>
          </p:cNvSpPr>
          <p:nvPr>
            <p:ph type="sldNum" sz="quarter" idx="5"/>
          </p:nvPr>
        </p:nvSpPr>
        <p:spPr/>
        <p:txBody>
          <a:bodyPr/>
          <a:lstStyle/>
          <a:p>
            <a:fld id="{59CAEC72-F4AF-C84E-8D46-1970841F0823}" type="slidenum">
              <a:rPr lang="en-US" smtClean="0"/>
              <a:t>7</a:t>
            </a:fld>
            <a:endParaRPr lang="en-US"/>
          </a:p>
        </p:txBody>
      </p:sp>
    </p:spTree>
    <p:extLst>
      <p:ext uri="{BB962C8B-B14F-4D97-AF65-F5344CB8AC3E}">
        <p14:creationId xmlns:p14="http://schemas.microsoft.com/office/powerpoint/2010/main" val="252175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example, the ‘wobble’ base to be illustrated in the genome browser conservation tracks.</a:t>
            </a:r>
          </a:p>
        </p:txBody>
      </p:sp>
      <p:sp>
        <p:nvSpPr>
          <p:cNvPr id="4" name="Slide Number Placeholder 3"/>
          <p:cNvSpPr>
            <a:spLocks noGrp="1"/>
          </p:cNvSpPr>
          <p:nvPr>
            <p:ph type="sldNum" sz="quarter" idx="5"/>
          </p:nvPr>
        </p:nvSpPr>
        <p:spPr/>
        <p:txBody>
          <a:bodyPr/>
          <a:lstStyle/>
          <a:p>
            <a:fld id="{59CAEC72-F4AF-C84E-8D46-1970841F0823}" type="slidenum">
              <a:rPr lang="en-US" smtClean="0"/>
              <a:t>8</a:t>
            </a:fld>
            <a:endParaRPr lang="en-US"/>
          </a:p>
        </p:txBody>
      </p:sp>
    </p:spTree>
    <p:extLst>
      <p:ext uri="{BB962C8B-B14F-4D97-AF65-F5344CB8AC3E}">
        <p14:creationId xmlns:p14="http://schemas.microsoft.com/office/powerpoint/2010/main" val="327767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example, the ‘wobble’ base to be illustrated in the genome browser conservation tracks.  This is figure 2 on the discussion page.</a:t>
            </a:r>
          </a:p>
        </p:txBody>
      </p:sp>
      <p:sp>
        <p:nvSpPr>
          <p:cNvPr id="4" name="Slide Number Placeholder 3"/>
          <p:cNvSpPr>
            <a:spLocks noGrp="1"/>
          </p:cNvSpPr>
          <p:nvPr>
            <p:ph type="sldNum" sz="quarter" idx="5"/>
          </p:nvPr>
        </p:nvSpPr>
        <p:spPr/>
        <p:txBody>
          <a:bodyPr/>
          <a:lstStyle/>
          <a:p>
            <a:fld id="{59CAEC72-F4AF-C84E-8D46-1970841F0823}" type="slidenum">
              <a:rPr lang="en-US" smtClean="0"/>
              <a:t>9</a:t>
            </a:fld>
            <a:endParaRPr lang="en-US"/>
          </a:p>
        </p:txBody>
      </p:sp>
    </p:spTree>
    <p:extLst>
      <p:ext uri="{BB962C8B-B14F-4D97-AF65-F5344CB8AC3E}">
        <p14:creationId xmlns:p14="http://schemas.microsoft.com/office/powerpoint/2010/main" val="344543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C78E-9D0A-55B6-7D9A-181C0FB33E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3ABBC5-8634-C6C5-C295-C7EC9009F0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5C92F3-731E-1F79-3472-60BA7DB5C48C}"/>
              </a:ext>
            </a:extLst>
          </p:cNvPr>
          <p:cNvSpPr>
            <a:spLocks noGrp="1"/>
          </p:cNvSpPr>
          <p:nvPr>
            <p:ph type="dt" sz="half" idx="10"/>
          </p:nvPr>
        </p:nvSpPr>
        <p:spPr/>
        <p:txBody>
          <a:bodyPr/>
          <a:lstStyle/>
          <a:p>
            <a:fld id="{A11C37DF-1BB9-5443-94E7-CD8F4FCB9926}" type="datetimeFigureOut">
              <a:rPr lang="en-US" smtClean="0"/>
              <a:t>1/13/23</a:t>
            </a:fld>
            <a:endParaRPr lang="en-US"/>
          </a:p>
        </p:txBody>
      </p:sp>
      <p:sp>
        <p:nvSpPr>
          <p:cNvPr id="5" name="Footer Placeholder 4">
            <a:extLst>
              <a:ext uri="{FF2B5EF4-FFF2-40B4-BE49-F238E27FC236}">
                <a16:creationId xmlns:a16="http://schemas.microsoft.com/office/drawing/2014/main" id="{E6B0D2F3-A3A4-8007-5A37-12079559C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98341-73EE-D5E9-A604-DED561E9D630}"/>
              </a:ext>
            </a:extLst>
          </p:cNvPr>
          <p:cNvSpPr>
            <a:spLocks noGrp="1"/>
          </p:cNvSpPr>
          <p:nvPr>
            <p:ph type="sldNum" sz="quarter" idx="12"/>
          </p:nvPr>
        </p:nvSpPr>
        <p:spPr/>
        <p:txBody>
          <a:bodyPr/>
          <a:lstStyle/>
          <a:p>
            <a:fld id="{D6C13D76-B712-6D44-8012-E63A55045C2C}" type="slidenum">
              <a:rPr lang="en-US" smtClean="0"/>
              <a:t>‹#›</a:t>
            </a:fld>
            <a:endParaRPr lang="en-US"/>
          </a:p>
        </p:txBody>
      </p:sp>
    </p:spTree>
    <p:extLst>
      <p:ext uri="{BB962C8B-B14F-4D97-AF65-F5344CB8AC3E}">
        <p14:creationId xmlns:p14="http://schemas.microsoft.com/office/powerpoint/2010/main" val="252372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2C4E0-8B40-AB07-C3D9-E71F60DAD0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F131F0-47DD-077C-21B6-82B94A543F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C0145-436E-71A9-3A24-B7E64F0076C0}"/>
              </a:ext>
            </a:extLst>
          </p:cNvPr>
          <p:cNvSpPr>
            <a:spLocks noGrp="1"/>
          </p:cNvSpPr>
          <p:nvPr>
            <p:ph type="dt" sz="half" idx="10"/>
          </p:nvPr>
        </p:nvSpPr>
        <p:spPr/>
        <p:txBody>
          <a:bodyPr/>
          <a:lstStyle/>
          <a:p>
            <a:fld id="{A11C37DF-1BB9-5443-94E7-CD8F4FCB9926}" type="datetimeFigureOut">
              <a:rPr lang="en-US" smtClean="0"/>
              <a:t>1/13/23</a:t>
            </a:fld>
            <a:endParaRPr lang="en-US"/>
          </a:p>
        </p:txBody>
      </p:sp>
      <p:sp>
        <p:nvSpPr>
          <p:cNvPr id="5" name="Footer Placeholder 4">
            <a:extLst>
              <a:ext uri="{FF2B5EF4-FFF2-40B4-BE49-F238E27FC236}">
                <a16:creationId xmlns:a16="http://schemas.microsoft.com/office/drawing/2014/main" id="{CB031F4C-7652-CAB5-36B4-6BF8D0A95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04D47-60B1-61FD-2241-9D2A6C5E6E35}"/>
              </a:ext>
            </a:extLst>
          </p:cNvPr>
          <p:cNvSpPr>
            <a:spLocks noGrp="1"/>
          </p:cNvSpPr>
          <p:nvPr>
            <p:ph type="sldNum" sz="quarter" idx="12"/>
          </p:nvPr>
        </p:nvSpPr>
        <p:spPr/>
        <p:txBody>
          <a:bodyPr/>
          <a:lstStyle/>
          <a:p>
            <a:fld id="{D6C13D76-B712-6D44-8012-E63A55045C2C}" type="slidenum">
              <a:rPr lang="en-US" smtClean="0"/>
              <a:t>‹#›</a:t>
            </a:fld>
            <a:endParaRPr lang="en-US"/>
          </a:p>
        </p:txBody>
      </p:sp>
    </p:spTree>
    <p:extLst>
      <p:ext uri="{BB962C8B-B14F-4D97-AF65-F5344CB8AC3E}">
        <p14:creationId xmlns:p14="http://schemas.microsoft.com/office/powerpoint/2010/main" val="172811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7EFEF-5B64-85C6-68B3-E4DFFF1B6A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956B80-462E-8CF4-530C-F0D3181E1F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DE719-4E5C-F571-767E-9D83606BEE7B}"/>
              </a:ext>
            </a:extLst>
          </p:cNvPr>
          <p:cNvSpPr>
            <a:spLocks noGrp="1"/>
          </p:cNvSpPr>
          <p:nvPr>
            <p:ph type="dt" sz="half" idx="10"/>
          </p:nvPr>
        </p:nvSpPr>
        <p:spPr/>
        <p:txBody>
          <a:bodyPr/>
          <a:lstStyle/>
          <a:p>
            <a:fld id="{A11C37DF-1BB9-5443-94E7-CD8F4FCB9926}" type="datetimeFigureOut">
              <a:rPr lang="en-US" smtClean="0"/>
              <a:t>1/13/23</a:t>
            </a:fld>
            <a:endParaRPr lang="en-US"/>
          </a:p>
        </p:txBody>
      </p:sp>
      <p:sp>
        <p:nvSpPr>
          <p:cNvPr id="5" name="Footer Placeholder 4">
            <a:extLst>
              <a:ext uri="{FF2B5EF4-FFF2-40B4-BE49-F238E27FC236}">
                <a16:creationId xmlns:a16="http://schemas.microsoft.com/office/drawing/2014/main" id="{E5EFF119-0EE7-60CB-F421-23E5E4064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285F2-94AE-61F7-63E3-B58AB462EE4E}"/>
              </a:ext>
            </a:extLst>
          </p:cNvPr>
          <p:cNvSpPr>
            <a:spLocks noGrp="1"/>
          </p:cNvSpPr>
          <p:nvPr>
            <p:ph type="sldNum" sz="quarter" idx="12"/>
          </p:nvPr>
        </p:nvSpPr>
        <p:spPr/>
        <p:txBody>
          <a:bodyPr/>
          <a:lstStyle/>
          <a:p>
            <a:fld id="{D6C13D76-B712-6D44-8012-E63A55045C2C}" type="slidenum">
              <a:rPr lang="en-US" smtClean="0"/>
              <a:t>‹#›</a:t>
            </a:fld>
            <a:endParaRPr lang="en-US"/>
          </a:p>
        </p:txBody>
      </p:sp>
    </p:spTree>
    <p:extLst>
      <p:ext uri="{BB962C8B-B14F-4D97-AF65-F5344CB8AC3E}">
        <p14:creationId xmlns:p14="http://schemas.microsoft.com/office/powerpoint/2010/main" val="85348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8A65-A39D-3129-16D6-ED65C21335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96CD5C-2FA0-2472-D54E-EF1B93892A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84021-442E-BA53-213E-F2D629E8D04E}"/>
              </a:ext>
            </a:extLst>
          </p:cNvPr>
          <p:cNvSpPr>
            <a:spLocks noGrp="1"/>
          </p:cNvSpPr>
          <p:nvPr>
            <p:ph type="dt" sz="half" idx="10"/>
          </p:nvPr>
        </p:nvSpPr>
        <p:spPr/>
        <p:txBody>
          <a:bodyPr/>
          <a:lstStyle/>
          <a:p>
            <a:fld id="{A11C37DF-1BB9-5443-94E7-CD8F4FCB9926}" type="datetimeFigureOut">
              <a:rPr lang="en-US" smtClean="0"/>
              <a:t>1/13/23</a:t>
            </a:fld>
            <a:endParaRPr lang="en-US"/>
          </a:p>
        </p:txBody>
      </p:sp>
      <p:sp>
        <p:nvSpPr>
          <p:cNvPr id="5" name="Footer Placeholder 4">
            <a:extLst>
              <a:ext uri="{FF2B5EF4-FFF2-40B4-BE49-F238E27FC236}">
                <a16:creationId xmlns:a16="http://schemas.microsoft.com/office/drawing/2014/main" id="{E0B57DA0-1BB5-FB07-12E2-CEF9596E8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4DCC2-F1B4-38CB-4EC6-F25C7E868525}"/>
              </a:ext>
            </a:extLst>
          </p:cNvPr>
          <p:cNvSpPr>
            <a:spLocks noGrp="1"/>
          </p:cNvSpPr>
          <p:nvPr>
            <p:ph type="sldNum" sz="quarter" idx="12"/>
          </p:nvPr>
        </p:nvSpPr>
        <p:spPr/>
        <p:txBody>
          <a:bodyPr/>
          <a:lstStyle/>
          <a:p>
            <a:fld id="{D6C13D76-B712-6D44-8012-E63A55045C2C}" type="slidenum">
              <a:rPr lang="en-US" smtClean="0"/>
              <a:t>‹#›</a:t>
            </a:fld>
            <a:endParaRPr lang="en-US"/>
          </a:p>
        </p:txBody>
      </p:sp>
    </p:spTree>
    <p:extLst>
      <p:ext uri="{BB962C8B-B14F-4D97-AF65-F5344CB8AC3E}">
        <p14:creationId xmlns:p14="http://schemas.microsoft.com/office/powerpoint/2010/main" val="165761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B499D-A521-E695-C9E0-15EC6E1457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0DA0A0-538C-C8A7-6A9F-D39E4815E6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5077A9-F5B6-EC7F-963A-15B5491D6417}"/>
              </a:ext>
            </a:extLst>
          </p:cNvPr>
          <p:cNvSpPr>
            <a:spLocks noGrp="1"/>
          </p:cNvSpPr>
          <p:nvPr>
            <p:ph type="dt" sz="half" idx="10"/>
          </p:nvPr>
        </p:nvSpPr>
        <p:spPr/>
        <p:txBody>
          <a:bodyPr/>
          <a:lstStyle/>
          <a:p>
            <a:fld id="{A11C37DF-1BB9-5443-94E7-CD8F4FCB9926}" type="datetimeFigureOut">
              <a:rPr lang="en-US" smtClean="0"/>
              <a:t>1/13/23</a:t>
            </a:fld>
            <a:endParaRPr lang="en-US"/>
          </a:p>
        </p:txBody>
      </p:sp>
      <p:sp>
        <p:nvSpPr>
          <p:cNvPr id="5" name="Footer Placeholder 4">
            <a:extLst>
              <a:ext uri="{FF2B5EF4-FFF2-40B4-BE49-F238E27FC236}">
                <a16:creationId xmlns:a16="http://schemas.microsoft.com/office/drawing/2014/main" id="{A09AA4F6-1BC3-5637-78E3-CCE56C00AD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F8354-F321-B168-8DCB-9F7160C5F9EC}"/>
              </a:ext>
            </a:extLst>
          </p:cNvPr>
          <p:cNvSpPr>
            <a:spLocks noGrp="1"/>
          </p:cNvSpPr>
          <p:nvPr>
            <p:ph type="sldNum" sz="quarter" idx="12"/>
          </p:nvPr>
        </p:nvSpPr>
        <p:spPr/>
        <p:txBody>
          <a:bodyPr/>
          <a:lstStyle/>
          <a:p>
            <a:fld id="{D6C13D76-B712-6D44-8012-E63A55045C2C}" type="slidenum">
              <a:rPr lang="en-US" smtClean="0"/>
              <a:t>‹#›</a:t>
            </a:fld>
            <a:endParaRPr lang="en-US"/>
          </a:p>
        </p:txBody>
      </p:sp>
    </p:spTree>
    <p:extLst>
      <p:ext uri="{BB962C8B-B14F-4D97-AF65-F5344CB8AC3E}">
        <p14:creationId xmlns:p14="http://schemas.microsoft.com/office/powerpoint/2010/main" val="403678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D959-844A-1989-F202-0F2DB88AC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43AA61-9F5F-E102-890A-B92A77493A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676AA5-55F7-EF93-FB05-C22FA03E68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0E2F94-D722-3B74-2A3D-54D303E955A5}"/>
              </a:ext>
            </a:extLst>
          </p:cNvPr>
          <p:cNvSpPr>
            <a:spLocks noGrp="1"/>
          </p:cNvSpPr>
          <p:nvPr>
            <p:ph type="dt" sz="half" idx="10"/>
          </p:nvPr>
        </p:nvSpPr>
        <p:spPr/>
        <p:txBody>
          <a:bodyPr/>
          <a:lstStyle/>
          <a:p>
            <a:fld id="{A11C37DF-1BB9-5443-94E7-CD8F4FCB9926}" type="datetimeFigureOut">
              <a:rPr lang="en-US" smtClean="0"/>
              <a:t>1/13/23</a:t>
            </a:fld>
            <a:endParaRPr lang="en-US"/>
          </a:p>
        </p:txBody>
      </p:sp>
      <p:sp>
        <p:nvSpPr>
          <p:cNvPr id="6" name="Footer Placeholder 5">
            <a:extLst>
              <a:ext uri="{FF2B5EF4-FFF2-40B4-BE49-F238E27FC236}">
                <a16:creationId xmlns:a16="http://schemas.microsoft.com/office/drawing/2014/main" id="{A894CDE7-E3E7-B5F2-CCF1-64D2A624E1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0CF47-F0C1-3953-161F-C1FF500886BC}"/>
              </a:ext>
            </a:extLst>
          </p:cNvPr>
          <p:cNvSpPr>
            <a:spLocks noGrp="1"/>
          </p:cNvSpPr>
          <p:nvPr>
            <p:ph type="sldNum" sz="quarter" idx="12"/>
          </p:nvPr>
        </p:nvSpPr>
        <p:spPr/>
        <p:txBody>
          <a:bodyPr/>
          <a:lstStyle/>
          <a:p>
            <a:fld id="{D6C13D76-B712-6D44-8012-E63A55045C2C}" type="slidenum">
              <a:rPr lang="en-US" smtClean="0"/>
              <a:t>‹#›</a:t>
            </a:fld>
            <a:endParaRPr lang="en-US"/>
          </a:p>
        </p:txBody>
      </p:sp>
    </p:spTree>
    <p:extLst>
      <p:ext uri="{BB962C8B-B14F-4D97-AF65-F5344CB8AC3E}">
        <p14:creationId xmlns:p14="http://schemas.microsoft.com/office/powerpoint/2010/main" val="99204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C58D-A08B-B95E-8970-A3E41DFBF1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04E095-AE1B-55BD-7CCF-E181374B2C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E7BDE3-0099-27CC-4DB5-3FC791867E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10F8D-C029-418B-FD9C-2CB3C1A0D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ABCD07-05D4-383F-47AA-95C8DA43F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8F0C8-9831-51A8-5DB5-7923BE82C243}"/>
              </a:ext>
            </a:extLst>
          </p:cNvPr>
          <p:cNvSpPr>
            <a:spLocks noGrp="1"/>
          </p:cNvSpPr>
          <p:nvPr>
            <p:ph type="dt" sz="half" idx="10"/>
          </p:nvPr>
        </p:nvSpPr>
        <p:spPr/>
        <p:txBody>
          <a:bodyPr/>
          <a:lstStyle/>
          <a:p>
            <a:fld id="{A11C37DF-1BB9-5443-94E7-CD8F4FCB9926}" type="datetimeFigureOut">
              <a:rPr lang="en-US" smtClean="0"/>
              <a:t>1/13/23</a:t>
            </a:fld>
            <a:endParaRPr lang="en-US"/>
          </a:p>
        </p:txBody>
      </p:sp>
      <p:sp>
        <p:nvSpPr>
          <p:cNvPr id="8" name="Footer Placeholder 7">
            <a:extLst>
              <a:ext uri="{FF2B5EF4-FFF2-40B4-BE49-F238E27FC236}">
                <a16:creationId xmlns:a16="http://schemas.microsoft.com/office/drawing/2014/main" id="{714C415A-B698-B7DF-C831-CE283AFBA1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C87E0B-86BC-5F22-1F99-00EEBD66032D}"/>
              </a:ext>
            </a:extLst>
          </p:cNvPr>
          <p:cNvSpPr>
            <a:spLocks noGrp="1"/>
          </p:cNvSpPr>
          <p:nvPr>
            <p:ph type="sldNum" sz="quarter" idx="12"/>
          </p:nvPr>
        </p:nvSpPr>
        <p:spPr/>
        <p:txBody>
          <a:bodyPr/>
          <a:lstStyle/>
          <a:p>
            <a:fld id="{D6C13D76-B712-6D44-8012-E63A55045C2C}" type="slidenum">
              <a:rPr lang="en-US" smtClean="0"/>
              <a:t>‹#›</a:t>
            </a:fld>
            <a:endParaRPr lang="en-US"/>
          </a:p>
        </p:txBody>
      </p:sp>
    </p:spTree>
    <p:extLst>
      <p:ext uri="{BB962C8B-B14F-4D97-AF65-F5344CB8AC3E}">
        <p14:creationId xmlns:p14="http://schemas.microsoft.com/office/powerpoint/2010/main" val="243173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D655-4C5F-0105-33F7-47EC914E13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D3187-1FAC-784F-3E55-9C0B44D0D883}"/>
              </a:ext>
            </a:extLst>
          </p:cNvPr>
          <p:cNvSpPr>
            <a:spLocks noGrp="1"/>
          </p:cNvSpPr>
          <p:nvPr>
            <p:ph type="dt" sz="half" idx="10"/>
          </p:nvPr>
        </p:nvSpPr>
        <p:spPr/>
        <p:txBody>
          <a:bodyPr/>
          <a:lstStyle/>
          <a:p>
            <a:fld id="{A11C37DF-1BB9-5443-94E7-CD8F4FCB9926}" type="datetimeFigureOut">
              <a:rPr lang="en-US" smtClean="0"/>
              <a:t>1/13/23</a:t>
            </a:fld>
            <a:endParaRPr lang="en-US"/>
          </a:p>
        </p:txBody>
      </p:sp>
      <p:sp>
        <p:nvSpPr>
          <p:cNvPr id="4" name="Footer Placeholder 3">
            <a:extLst>
              <a:ext uri="{FF2B5EF4-FFF2-40B4-BE49-F238E27FC236}">
                <a16:creationId xmlns:a16="http://schemas.microsoft.com/office/drawing/2014/main" id="{177D9562-1CF8-E3B5-F5FC-A2049846FE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463DBD-9B32-3895-235B-DDD5B71EE049}"/>
              </a:ext>
            </a:extLst>
          </p:cNvPr>
          <p:cNvSpPr>
            <a:spLocks noGrp="1"/>
          </p:cNvSpPr>
          <p:nvPr>
            <p:ph type="sldNum" sz="quarter" idx="12"/>
          </p:nvPr>
        </p:nvSpPr>
        <p:spPr/>
        <p:txBody>
          <a:bodyPr/>
          <a:lstStyle/>
          <a:p>
            <a:fld id="{D6C13D76-B712-6D44-8012-E63A55045C2C}" type="slidenum">
              <a:rPr lang="en-US" smtClean="0"/>
              <a:t>‹#›</a:t>
            </a:fld>
            <a:endParaRPr lang="en-US"/>
          </a:p>
        </p:txBody>
      </p:sp>
    </p:spTree>
    <p:extLst>
      <p:ext uri="{BB962C8B-B14F-4D97-AF65-F5344CB8AC3E}">
        <p14:creationId xmlns:p14="http://schemas.microsoft.com/office/powerpoint/2010/main" val="309952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87BF20-D6D6-9B51-DC23-2B25636F4E62}"/>
              </a:ext>
            </a:extLst>
          </p:cNvPr>
          <p:cNvSpPr>
            <a:spLocks noGrp="1"/>
          </p:cNvSpPr>
          <p:nvPr>
            <p:ph type="dt" sz="half" idx="10"/>
          </p:nvPr>
        </p:nvSpPr>
        <p:spPr/>
        <p:txBody>
          <a:bodyPr/>
          <a:lstStyle/>
          <a:p>
            <a:fld id="{A11C37DF-1BB9-5443-94E7-CD8F4FCB9926}" type="datetimeFigureOut">
              <a:rPr lang="en-US" smtClean="0"/>
              <a:t>1/13/23</a:t>
            </a:fld>
            <a:endParaRPr lang="en-US"/>
          </a:p>
        </p:txBody>
      </p:sp>
      <p:sp>
        <p:nvSpPr>
          <p:cNvPr id="3" name="Footer Placeholder 2">
            <a:extLst>
              <a:ext uri="{FF2B5EF4-FFF2-40B4-BE49-F238E27FC236}">
                <a16:creationId xmlns:a16="http://schemas.microsoft.com/office/drawing/2014/main" id="{85946B95-880A-4588-F67A-E4F9140D92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17C7D-9F5D-1427-2F6E-5A2DED4CF342}"/>
              </a:ext>
            </a:extLst>
          </p:cNvPr>
          <p:cNvSpPr>
            <a:spLocks noGrp="1"/>
          </p:cNvSpPr>
          <p:nvPr>
            <p:ph type="sldNum" sz="quarter" idx="12"/>
          </p:nvPr>
        </p:nvSpPr>
        <p:spPr/>
        <p:txBody>
          <a:bodyPr/>
          <a:lstStyle/>
          <a:p>
            <a:fld id="{D6C13D76-B712-6D44-8012-E63A55045C2C}" type="slidenum">
              <a:rPr lang="en-US" smtClean="0"/>
              <a:t>‹#›</a:t>
            </a:fld>
            <a:endParaRPr lang="en-US"/>
          </a:p>
        </p:txBody>
      </p:sp>
    </p:spTree>
    <p:extLst>
      <p:ext uri="{BB962C8B-B14F-4D97-AF65-F5344CB8AC3E}">
        <p14:creationId xmlns:p14="http://schemas.microsoft.com/office/powerpoint/2010/main" val="183717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EE65-D768-208A-23A2-4AF435288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45B6BC-7E87-D4CC-9999-B12FC9C20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683593-74A0-FA29-4243-557D86DA8E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BDF0BF-9B51-C3DD-2F1B-7D9B1085B055}"/>
              </a:ext>
            </a:extLst>
          </p:cNvPr>
          <p:cNvSpPr>
            <a:spLocks noGrp="1"/>
          </p:cNvSpPr>
          <p:nvPr>
            <p:ph type="dt" sz="half" idx="10"/>
          </p:nvPr>
        </p:nvSpPr>
        <p:spPr/>
        <p:txBody>
          <a:bodyPr/>
          <a:lstStyle/>
          <a:p>
            <a:fld id="{A11C37DF-1BB9-5443-94E7-CD8F4FCB9926}" type="datetimeFigureOut">
              <a:rPr lang="en-US" smtClean="0"/>
              <a:t>1/13/23</a:t>
            </a:fld>
            <a:endParaRPr lang="en-US"/>
          </a:p>
        </p:txBody>
      </p:sp>
      <p:sp>
        <p:nvSpPr>
          <p:cNvPr id="6" name="Footer Placeholder 5">
            <a:extLst>
              <a:ext uri="{FF2B5EF4-FFF2-40B4-BE49-F238E27FC236}">
                <a16:creationId xmlns:a16="http://schemas.microsoft.com/office/drawing/2014/main" id="{3D13E124-8944-3B9A-675C-80A8BC52E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A283D9-2027-58CB-2A57-F044F0882BBA}"/>
              </a:ext>
            </a:extLst>
          </p:cNvPr>
          <p:cNvSpPr>
            <a:spLocks noGrp="1"/>
          </p:cNvSpPr>
          <p:nvPr>
            <p:ph type="sldNum" sz="quarter" idx="12"/>
          </p:nvPr>
        </p:nvSpPr>
        <p:spPr/>
        <p:txBody>
          <a:bodyPr/>
          <a:lstStyle/>
          <a:p>
            <a:fld id="{D6C13D76-B712-6D44-8012-E63A55045C2C}" type="slidenum">
              <a:rPr lang="en-US" smtClean="0"/>
              <a:t>‹#›</a:t>
            </a:fld>
            <a:endParaRPr lang="en-US"/>
          </a:p>
        </p:txBody>
      </p:sp>
    </p:spTree>
    <p:extLst>
      <p:ext uri="{BB962C8B-B14F-4D97-AF65-F5344CB8AC3E}">
        <p14:creationId xmlns:p14="http://schemas.microsoft.com/office/powerpoint/2010/main" val="290564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12D0-1B75-9BB6-63DA-C44B29118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09A4D-1CDD-62CB-8E2B-C33AD48DFB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096F29-FA53-3876-BDC9-F030102DF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1BFA0E-738B-4B79-A528-04AB9E2A92E8}"/>
              </a:ext>
            </a:extLst>
          </p:cNvPr>
          <p:cNvSpPr>
            <a:spLocks noGrp="1"/>
          </p:cNvSpPr>
          <p:nvPr>
            <p:ph type="dt" sz="half" idx="10"/>
          </p:nvPr>
        </p:nvSpPr>
        <p:spPr/>
        <p:txBody>
          <a:bodyPr/>
          <a:lstStyle/>
          <a:p>
            <a:fld id="{A11C37DF-1BB9-5443-94E7-CD8F4FCB9926}" type="datetimeFigureOut">
              <a:rPr lang="en-US" smtClean="0"/>
              <a:t>1/13/23</a:t>
            </a:fld>
            <a:endParaRPr lang="en-US"/>
          </a:p>
        </p:txBody>
      </p:sp>
      <p:sp>
        <p:nvSpPr>
          <p:cNvPr id="6" name="Footer Placeholder 5">
            <a:extLst>
              <a:ext uri="{FF2B5EF4-FFF2-40B4-BE49-F238E27FC236}">
                <a16:creationId xmlns:a16="http://schemas.microsoft.com/office/drawing/2014/main" id="{135CAAC5-54B3-3BF7-DDA6-2F121464E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D997CC-00CC-2255-B147-63C63F5098A2}"/>
              </a:ext>
            </a:extLst>
          </p:cNvPr>
          <p:cNvSpPr>
            <a:spLocks noGrp="1"/>
          </p:cNvSpPr>
          <p:nvPr>
            <p:ph type="sldNum" sz="quarter" idx="12"/>
          </p:nvPr>
        </p:nvSpPr>
        <p:spPr/>
        <p:txBody>
          <a:bodyPr/>
          <a:lstStyle/>
          <a:p>
            <a:fld id="{D6C13D76-B712-6D44-8012-E63A55045C2C}" type="slidenum">
              <a:rPr lang="en-US" smtClean="0"/>
              <a:t>‹#›</a:t>
            </a:fld>
            <a:endParaRPr lang="en-US"/>
          </a:p>
        </p:txBody>
      </p:sp>
    </p:spTree>
    <p:extLst>
      <p:ext uri="{BB962C8B-B14F-4D97-AF65-F5344CB8AC3E}">
        <p14:creationId xmlns:p14="http://schemas.microsoft.com/office/powerpoint/2010/main" val="302530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988CA-F9FB-B6F3-6FCB-B48E31614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7A2A3E-9B08-9A04-4D4C-6C51D71CC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627EC-726D-AB80-07DE-754FBE83AE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C37DF-1BB9-5443-94E7-CD8F4FCB9926}" type="datetimeFigureOut">
              <a:rPr lang="en-US" smtClean="0"/>
              <a:t>1/13/23</a:t>
            </a:fld>
            <a:endParaRPr lang="en-US"/>
          </a:p>
        </p:txBody>
      </p:sp>
      <p:sp>
        <p:nvSpPr>
          <p:cNvPr id="5" name="Footer Placeholder 4">
            <a:extLst>
              <a:ext uri="{FF2B5EF4-FFF2-40B4-BE49-F238E27FC236}">
                <a16:creationId xmlns:a16="http://schemas.microsoft.com/office/drawing/2014/main" id="{A18BF7C2-BCAD-7874-6817-97FFB1DCF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BE1813-4302-8C9D-9FDC-EC2C46E48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13D76-B712-6D44-8012-E63A55045C2C}" type="slidenum">
              <a:rPr lang="en-US" smtClean="0"/>
              <a:t>‹#›</a:t>
            </a:fld>
            <a:endParaRPr lang="en-US"/>
          </a:p>
        </p:txBody>
      </p:sp>
    </p:spTree>
    <p:extLst>
      <p:ext uri="{BB962C8B-B14F-4D97-AF65-F5344CB8AC3E}">
        <p14:creationId xmlns:p14="http://schemas.microsoft.com/office/powerpoint/2010/main" val="202853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niaid.nih.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195A99-0A67-3A52-43C8-E2712878518E}"/>
              </a:ext>
            </a:extLst>
          </p:cNvPr>
          <p:cNvPicPr>
            <a:picLocks noChangeAspect="1"/>
          </p:cNvPicPr>
          <p:nvPr/>
        </p:nvPicPr>
        <p:blipFill>
          <a:blip r:embed="rId3"/>
          <a:stretch>
            <a:fillRect/>
          </a:stretch>
        </p:blipFill>
        <p:spPr>
          <a:xfrm>
            <a:off x="1215081" y="5942828"/>
            <a:ext cx="9761838" cy="915172"/>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524000" y="0"/>
            <a:ext cx="9144000" cy="882869"/>
          </a:xfrm>
          <a:solidFill>
            <a:schemeClr val="accent5">
              <a:lumMod val="50000"/>
            </a:schemeClr>
          </a:solidFill>
        </p:spPr>
        <p:txBody>
          <a:bodyPr>
            <a:normAutofit fontScale="90000"/>
          </a:bodyPr>
          <a:lstStyle/>
          <a:p>
            <a:r>
              <a:rPr lang="en-US" dirty="0">
                <a:solidFill>
                  <a:srgbClr val="FFC000"/>
                </a:solidFill>
              </a:rPr>
              <a:t>topic for today</a:t>
            </a:r>
          </a:p>
        </p:txBody>
      </p:sp>
      <p:sp>
        <p:nvSpPr>
          <p:cNvPr id="3" name="TextBox 2">
            <a:extLst>
              <a:ext uri="{FF2B5EF4-FFF2-40B4-BE49-F238E27FC236}">
                <a16:creationId xmlns:a16="http://schemas.microsoft.com/office/drawing/2014/main" id="{3173CD60-6C47-288F-167B-0782BA197ECE}"/>
              </a:ext>
            </a:extLst>
          </p:cNvPr>
          <p:cNvSpPr txBox="1"/>
          <p:nvPr/>
        </p:nvSpPr>
        <p:spPr>
          <a:xfrm>
            <a:off x="121225" y="1135610"/>
            <a:ext cx="11946236" cy="1077218"/>
          </a:xfrm>
          <a:prstGeom prst="rect">
            <a:avLst/>
          </a:prstGeom>
          <a:noFill/>
        </p:spPr>
        <p:txBody>
          <a:bodyPr wrap="square" rtlCol="0">
            <a:spAutoFit/>
          </a:bodyPr>
          <a:lstStyle/>
          <a:p>
            <a:r>
              <a:rPr lang="en-US" sz="3600" dirty="0"/>
              <a:t>Education resources with the U.C. Santa Cruz Genome Browser</a:t>
            </a:r>
          </a:p>
          <a:p>
            <a:pPr algn="ctr"/>
            <a:r>
              <a:rPr lang="en-US" sz="2800" dirty="0"/>
              <a:t>Teaching biology and the genome browser together</a:t>
            </a:r>
          </a:p>
        </p:txBody>
      </p:sp>
      <p:sp>
        <p:nvSpPr>
          <p:cNvPr id="4" name="TextBox 3">
            <a:extLst>
              <a:ext uri="{FF2B5EF4-FFF2-40B4-BE49-F238E27FC236}">
                <a16:creationId xmlns:a16="http://schemas.microsoft.com/office/drawing/2014/main" id="{0A2D76E2-12E4-052A-8CCF-BEA87582B87F}"/>
              </a:ext>
            </a:extLst>
          </p:cNvPr>
          <p:cNvSpPr txBox="1"/>
          <p:nvPr/>
        </p:nvSpPr>
        <p:spPr>
          <a:xfrm>
            <a:off x="1428097" y="2410221"/>
            <a:ext cx="9332491" cy="954107"/>
          </a:xfrm>
          <a:prstGeom prst="rect">
            <a:avLst/>
          </a:prstGeom>
          <a:noFill/>
        </p:spPr>
        <p:txBody>
          <a:bodyPr wrap="none" rtlCol="0">
            <a:spAutoFit/>
          </a:bodyPr>
          <a:lstStyle/>
          <a:p>
            <a:pPr algn="ctr"/>
            <a:r>
              <a:rPr lang="en-US" sz="2800" dirty="0"/>
              <a:t>Presenter: Hiram Clawson – U.C. Santa Cruz Genomics Institute</a:t>
            </a:r>
          </a:p>
          <a:p>
            <a:pPr algn="ctr"/>
            <a:r>
              <a:rPr lang="en-US" sz="2800" dirty="0" err="1"/>
              <a:t>hclawson@ucsc.edu</a:t>
            </a:r>
            <a:r>
              <a:rPr lang="en-US" sz="2800" dirty="0"/>
              <a:t> </a:t>
            </a:r>
          </a:p>
        </p:txBody>
      </p:sp>
      <p:sp>
        <p:nvSpPr>
          <p:cNvPr id="6" name="TextBox 5">
            <a:extLst>
              <a:ext uri="{FF2B5EF4-FFF2-40B4-BE49-F238E27FC236}">
                <a16:creationId xmlns:a16="http://schemas.microsoft.com/office/drawing/2014/main" id="{D6ECEE80-F266-3E92-563B-90E38E09C988}"/>
              </a:ext>
            </a:extLst>
          </p:cNvPr>
          <p:cNvSpPr txBox="1"/>
          <p:nvPr/>
        </p:nvSpPr>
        <p:spPr>
          <a:xfrm>
            <a:off x="2678312" y="3501861"/>
            <a:ext cx="6702219" cy="1938992"/>
          </a:xfrm>
          <a:prstGeom prst="rect">
            <a:avLst/>
          </a:prstGeom>
          <a:noFill/>
        </p:spPr>
        <p:txBody>
          <a:bodyPr wrap="none" rtlCol="0">
            <a:spAutoFit/>
          </a:bodyPr>
          <a:lstStyle/>
          <a:p>
            <a:r>
              <a:rPr lang="en-US" sz="2000" dirty="0"/>
              <a:t>our work is supported by a number of different grants:</a:t>
            </a:r>
          </a:p>
          <a:p>
            <a:pPr marL="342900" indent="-342900">
              <a:buFont typeface="Arial" panose="020B0604020202020204" pitchFamily="34" charset="0"/>
              <a:buChar char="•"/>
            </a:pPr>
            <a:r>
              <a:rPr lang="en-US" sz="2000" dirty="0"/>
              <a:t>National Human Genome Research Institute U41HG002371</a:t>
            </a:r>
          </a:p>
          <a:p>
            <a:pPr marL="342900" indent="-342900">
              <a:buFont typeface="Arial" panose="020B0604020202020204" pitchFamily="34" charset="0"/>
              <a:buChar char="•"/>
            </a:pPr>
            <a:r>
              <a:rPr lang="en-US" sz="2000" dirty="0"/>
              <a:t>National Human Genome Research Institute U24HG002371</a:t>
            </a:r>
          </a:p>
          <a:p>
            <a:pPr marL="342900" indent="-342900">
              <a:buFont typeface="Arial" panose="020B0604020202020204" pitchFamily="34" charset="0"/>
              <a:buChar char="•"/>
            </a:pPr>
            <a:r>
              <a:rPr lang="en-US" sz="2000" dirty="0"/>
              <a:t>Silicon Valley Community Foundation 2017-171531(5022)</a:t>
            </a:r>
            <a:endParaRPr lang="en-US" sz="2000" b="1" dirty="0">
              <a:hlinkClick r:id="rId4"/>
            </a:endParaRPr>
          </a:p>
          <a:p>
            <a:pPr marL="342900" indent="-342900">
              <a:buFont typeface="Arial" panose="020B0604020202020204" pitchFamily="34" charset="0"/>
              <a:buChar char="•"/>
            </a:pPr>
            <a:r>
              <a:rPr lang="en-US" sz="2000" dirty="0"/>
              <a:t>National Institute of Allergy and Infectious Diseases</a:t>
            </a:r>
          </a:p>
          <a:p>
            <a:r>
              <a:rPr lang="en-US" sz="2000" dirty="0"/>
              <a:t>      NIAID 75N93019C00076 AWD100477</a:t>
            </a:r>
          </a:p>
        </p:txBody>
      </p:sp>
    </p:spTree>
    <p:extLst>
      <p:ext uri="{BB962C8B-B14F-4D97-AF65-F5344CB8AC3E}">
        <p14:creationId xmlns:p14="http://schemas.microsoft.com/office/powerpoint/2010/main" val="3781568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0" y="8934"/>
            <a:ext cx="12192000" cy="609600"/>
          </a:xfrm>
          <a:solidFill>
            <a:schemeClr val="accent5">
              <a:lumMod val="50000"/>
            </a:schemeClr>
          </a:solidFill>
        </p:spPr>
        <p:txBody>
          <a:bodyPr>
            <a:normAutofit/>
          </a:bodyPr>
          <a:lstStyle/>
          <a:p>
            <a:r>
              <a:rPr lang="en-US" sz="3600" dirty="0" err="1">
                <a:solidFill>
                  <a:srgbClr val="FFC000"/>
                </a:solidFill>
              </a:rPr>
              <a:t>genome.ucsc.edu</a:t>
            </a:r>
            <a:r>
              <a:rPr lang="en-US" sz="3600" dirty="0">
                <a:solidFill>
                  <a:srgbClr val="FFC000"/>
                </a:solidFill>
              </a:rPr>
              <a:t>/s/education/hg19_wobble2</a:t>
            </a:r>
          </a:p>
        </p:txBody>
      </p:sp>
      <p:pic>
        <p:nvPicPr>
          <p:cNvPr id="7" name="Picture 6" descr="Table&#10;&#10;Description automatically generated">
            <a:extLst>
              <a:ext uri="{FF2B5EF4-FFF2-40B4-BE49-F238E27FC236}">
                <a16:creationId xmlns:a16="http://schemas.microsoft.com/office/drawing/2014/main" id="{518E79B2-8360-212E-35B6-E1D35300872D}"/>
              </a:ext>
            </a:extLst>
          </p:cNvPr>
          <p:cNvPicPr>
            <a:picLocks noChangeAspect="1"/>
          </p:cNvPicPr>
          <p:nvPr/>
        </p:nvPicPr>
        <p:blipFill>
          <a:blip r:embed="rId3"/>
          <a:stretch>
            <a:fillRect/>
          </a:stretch>
        </p:blipFill>
        <p:spPr>
          <a:xfrm>
            <a:off x="1425146" y="609600"/>
            <a:ext cx="9341708" cy="6155388"/>
          </a:xfrm>
          <a:prstGeom prst="rect">
            <a:avLst/>
          </a:prstGeom>
        </p:spPr>
      </p:pic>
      <p:cxnSp>
        <p:nvCxnSpPr>
          <p:cNvPr id="3" name="Straight Arrow Connector 2">
            <a:extLst>
              <a:ext uri="{FF2B5EF4-FFF2-40B4-BE49-F238E27FC236}">
                <a16:creationId xmlns:a16="http://schemas.microsoft.com/office/drawing/2014/main" id="{CDE9E1DF-BD37-9BC5-805D-DFC9CAD15540}"/>
              </a:ext>
            </a:extLst>
          </p:cNvPr>
          <p:cNvCxnSpPr>
            <a:cxnSpLocks/>
          </p:cNvCxnSpPr>
          <p:nvPr/>
        </p:nvCxnSpPr>
        <p:spPr>
          <a:xfrm flipV="1">
            <a:off x="5433849" y="3292366"/>
            <a:ext cx="0" cy="806669"/>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479C06A-F538-4571-D995-8197AD2CF181}"/>
              </a:ext>
            </a:extLst>
          </p:cNvPr>
          <p:cNvCxnSpPr>
            <a:cxnSpLocks/>
          </p:cNvCxnSpPr>
          <p:nvPr/>
        </p:nvCxnSpPr>
        <p:spPr>
          <a:xfrm flipV="1">
            <a:off x="6269421" y="3292366"/>
            <a:ext cx="0" cy="806669"/>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9E6F10A-88D1-1EE2-6D6B-B8747B7BAEEA}"/>
              </a:ext>
            </a:extLst>
          </p:cNvPr>
          <p:cNvCxnSpPr>
            <a:cxnSpLocks/>
          </p:cNvCxnSpPr>
          <p:nvPr/>
        </p:nvCxnSpPr>
        <p:spPr>
          <a:xfrm flipV="1">
            <a:off x="8807670" y="3376450"/>
            <a:ext cx="0" cy="806669"/>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366D7CD-E81B-E925-89A5-46FFA75AA298}"/>
              </a:ext>
            </a:extLst>
          </p:cNvPr>
          <p:cNvCxnSpPr>
            <a:cxnSpLocks/>
          </p:cNvCxnSpPr>
          <p:nvPr/>
        </p:nvCxnSpPr>
        <p:spPr>
          <a:xfrm flipV="1">
            <a:off x="7951077" y="3292366"/>
            <a:ext cx="0" cy="806669"/>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B5295FE-D1B1-B370-829B-EDE00673B858}"/>
              </a:ext>
            </a:extLst>
          </p:cNvPr>
          <p:cNvSpPr txBox="1"/>
          <p:nvPr/>
        </p:nvSpPr>
        <p:spPr>
          <a:xfrm>
            <a:off x="8987751" y="3218691"/>
            <a:ext cx="3186991" cy="646331"/>
          </a:xfrm>
          <a:prstGeom prst="rect">
            <a:avLst/>
          </a:prstGeom>
          <a:noFill/>
        </p:spPr>
        <p:txBody>
          <a:bodyPr wrap="square" rtlCol="0">
            <a:spAutoFit/>
          </a:bodyPr>
          <a:lstStyle/>
          <a:p>
            <a:r>
              <a:rPr lang="en-US" dirty="0"/>
              <a:t>Third base is *not* conserved,</a:t>
            </a:r>
          </a:p>
          <a:p>
            <a:r>
              <a:rPr lang="en-US" dirty="0"/>
              <a:t>but same AA is produced</a:t>
            </a:r>
          </a:p>
        </p:txBody>
      </p:sp>
    </p:spTree>
    <p:extLst>
      <p:ext uri="{BB962C8B-B14F-4D97-AF65-F5344CB8AC3E}">
        <p14:creationId xmlns:p14="http://schemas.microsoft.com/office/powerpoint/2010/main" val="140358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AF52792C-FA38-D3E4-9647-4DCE8765F63C}"/>
              </a:ext>
            </a:extLst>
          </p:cNvPr>
          <p:cNvPicPr>
            <a:picLocks noChangeAspect="1"/>
          </p:cNvPicPr>
          <p:nvPr/>
        </p:nvPicPr>
        <p:blipFill>
          <a:blip r:embed="rId3"/>
          <a:stretch>
            <a:fillRect/>
          </a:stretch>
        </p:blipFill>
        <p:spPr>
          <a:xfrm>
            <a:off x="273270" y="850015"/>
            <a:ext cx="8620542" cy="5092813"/>
          </a:xfrm>
          <a:prstGeom prst="rect">
            <a:avLst/>
          </a:prstGeom>
        </p:spPr>
      </p:pic>
      <p:pic>
        <p:nvPicPr>
          <p:cNvPr id="5" name="Picture 4">
            <a:extLst>
              <a:ext uri="{FF2B5EF4-FFF2-40B4-BE49-F238E27FC236}">
                <a16:creationId xmlns:a16="http://schemas.microsoft.com/office/drawing/2014/main" id="{E1195A99-0A67-3A52-43C8-E2712878518E}"/>
              </a:ext>
            </a:extLst>
          </p:cNvPr>
          <p:cNvPicPr>
            <a:picLocks noChangeAspect="1"/>
          </p:cNvPicPr>
          <p:nvPr/>
        </p:nvPicPr>
        <p:blipFill>
          <a:blip r:embed="rId4"/>
          <a:stretch>
            <a:fillRect/>
          </a:stretch>
        </p:blipFill>
        <p:spPr>
          <a:xfrm>
            <a:off x="1215081" y="5942828"/>
            <a:ext cx="9761838" cy="915172"/>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273270" y="137538"/>
            <a:ext cx="10615448" cy="689954"/>
          </a:xfrm>
          <a:solidFill>
            <a:schemeClr val="accent5">
              <a:lumMod val="50000"/>
            </a:schemeClr>
          </a:solidFill>
        </p:spPr>
        <p:txBody>
          <a:bodyPr>
            <a:noAutofit/>
          </a:bodyPr>
          <a:lstStyle/>
          <a:p>
            <a:r>
              <a:rPr lang="en-US" sz="4400" dirty="0">
                <a:solidFill>
                  <a:srgbClr val="FFC000"/>
                </a:solidFill>
              </a:rPr>
              <a:t>UCSC Genome Browser education/learning</a:t>
            </a:r>
          </a:p>
        </p:txBody>
      </p:sp>
      <p:sp>
        <p:nvSpPr>
          <p:cNvPr id="3" name="TextBox 2">
            <a:extLst>
              <a:ext uri="{FF2B5EF4-FFF2-40B4-BE49-F238E27FC236}">
                <a16:creationId xmlns:a16="http://schemas.microsoft.com/office/drawing/2014/main" id="{854A8730-077A-EBFB-F3E3-383CD8E908DE}"/>
              </a:ext>
            </a:extLst>
          </p:cNvPr>
          <p:cNvSpPr txBox="1"/>
          <p:nvPr/>
        </p:nvSpPr>
        <p:spPr>
          <a:xfrm>
            <a:off x="9329791" y="1527199"/>
            <a:ext cx="268352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p>
        </p:txBody>
      </p:sp>
      <p:sp>
        <p:nvSpPr>
          <p:cNvPr id="8" name="Rounded Rectangle 7">
            <a:extLst>
              <a:ext uri="{FF2B5EF4-FFF2-40B4-BE49-F238E27FC236}">
                <a16:creationId xmlns:a16="http://schemas.microsoft.com/office/drawing/2014/main" id="{9560A9AA-9542-3F3B-9953-9133DED427F8}"/>
              </a:ext>
            </a:extLst>
          </p:cNvPr>
          <p:cNvSpPr/>
          <p:nvPr/>
        </p:nvSpPr>
        <p:spPr>
          <a:xfrm>
            <a:off x="4583541" y="4035972"/>
            <a:ext cx="4204138" cy="1837784"/>
          </a:xfrm>
          <a:prstGeom prst="roundRect">
            <a:avLst/>
          </a:prstGeom>
          <a:solidFill>
            <a:schemeClr val="accent1">
              <a:alpha val="23922"/>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BC184F-7C12-77E6-E39E-5533B5CE767A}"/>
              </a:ext>
            </a:extLst>
          </p:cNvPr>
          <p:cNvSpPr txBox="1"/>
          <p:nvPr/>
        </p:nvSpPr>
        <p:spPr>
          <a:xfrm>
            <a:off x="9186041" y="3907565"/>
            <a:ext cx="2909423" cy="1477328"/>
          </a:xfrm>
          <a:prstGeom prst="rect">
            <a:avLst/>
          </a:prstGeom>
          <a:noFill/>
        </p:spPr>
        <p:txBody>
          <a:bodyPr wrap="square" rtlCol="0">
            <a:spAutoFit/>
          </a:bodyPr>
          <a:lstStyle/>
          <a:p>
            <a:r>
              <a:rPr lang="en-US" dirty="0"/>
              <a:t>Note the section of links</a:t>
            </a:r>
          </a:p>
          <a:p>
            <a:r>
              <a:rPr lang="en-US" dirty="0"/>
              <a:t>at the lower right of the</a:t>
            </a:r>
          </a:p>
          <a:p>
            <a:r>
              <a:rPr lang="en-US" dirty="0"/>
              <a:t>home page leading to</a:t>
            </a:r>
          </a:p>
          <a:p>
            <a:r>
              <a:rPr lang="en-US" dirty="0"/>
              <a:t>‘Training’ and ‘Education’</a:t>
            </a:r>
          </a:p>
          <a:p>
            <a:r>
              <a:rPr lang="en-US" dirty="0"/>
              <a:t>resources.</a:t>
            </a:r>
          </a:p>
        </p:txBody>
      </p:sp>
    </p:spTree>
    <p:extLst>
      <p:ext uri="{BB962C8B-B14F-4D97-AF65-F5344CB8AC3E}">
        <p14:creationId xmlns:p14="http://schemas.microsoft.com/office/powerpoint/2010/main" val="175361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195A99-0A67-3A52-43C8-E2712878518E}"/>
              </a:ext>
            </a:extLst>
          </p:cNvPr>
          <p:cNvPicPr>
            <a:picLocks noChangeAspect="1"/>
          </p:cNvPicPr>
          <p:nvPr/>
        </p:nvPicPr>
        <p:blipFill>
          <a:blip r:embed="rId3"/>
          <a:stretch>
            <a:fillRect/>
          </a:stretch>
        </p:blipFill>
        <p:spPr>
          <a:xfrm>
            <a:off x="1215081" y="5942828"/>
            <a:ext cx="9761838" cy="915172"/>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524000" y="0"/>
            <a:ext cx="9144000" cy="882869"/>
          </a:xfrm>
          <a:solidFill>
            <a:schemeClr val="accent5">
              <a:lumMod val="50000"/>
            </a:schemeClr>
          </a:solidFill>
        </p:spPr>
        <p:txBody>
          <a:bodyPr>
            <a:normAutofit fontScale="90000"/>
          </a:bodyPr>
          <a:lstStyle/>
          <a:p>
            <a:r>
              <a:rPr lang="en-US" dirty="0">
                <a:solidFill>
                  <a:srgbClr val="FFC000"/>
                </a:solidFill>
              </a:rPr>
              <a:t>Browser + Education</a:t>
            </a:r>
          </a:p>
        </p:txBody>
      </p:sp>
      <p:pic>
        <p:nvPicPr>
          <p:cNvPr id="4" name="Picture 3" descr="Graphical user interface, text, application, website&#10;&#10;Description automatically generated">
            <a:extLst>
              <a:ext uri="{FF2B5EF4-FFF2-40B4-BE49-F238E27FC236}">
                <a16:creationId xmlns:a16="http://schemas.microsoft.com/office/drawing/2014/main" id="{E9F8A17C-4C14-A733-AEBE-E099D9D74CBF}"/>
              </a:ext>
            </a:extLst>
          </p:cNvPr>
          <p:cNvPicPr>
            <a:picLocks noChangeAspect="1"/>
          </p:cNvPicPr>
          <p:nvPr/>
        </p:nvPicPr>
        <p:blipFill>
          <a:blip r:embed="rId4"/>
          <a:stretch>
            <a:fillRect/>
          </a:stretch>
        </p:blipFill>
        <p:spPr>
          <a:xfrm>
            <a:off x="880313" y="1434069"/>
            <a:ext cx="10431374" cy="4188255"/>
          </a:xfrm>
          <a:prstGeom prst="rect">
            <a:avLst/>
          </a:prstGeom>
          <a:ln w="28575">
            <a:solidFill>
              <a:schemeClr val="accent5">
                <a:lumMod val="75000"/>
              </a:schemeClr>
            </a:solidFill>
          </a:ln>
        </p:spPr>
      </p:pic>
    </p:spTree>
    <p:extLst>
      <p:ext uri="{BB962C8B-B14F-4D97-AF65-F5344CB8AC3E}">
        <p14:creationId xmlns:p14="http://schemas.microsoft.com/office/powerpoint/2010/main" val="324399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195A99-0A67-3A52-43C8-E2712878518E}"/>
              </a:ext>
            </a:extLst>
          </p:cNvPr>
          <p:cNvPicPr>
            <a:picLocks noChangeAspect="1"/>
          </p:cNvPicPr>
          <p:nvPr/>
        </p:nvPicPr>
        <p:blipFill>
          <a:blip r:embed="rId3"/>
          <a:stretch>
            <a:fillRect/>
          </a:stretch>
        </p:blipFill>
        <p:spPr>
          <a:xfrm>
            <a:off x="1215081" y="5942828"/>
            <a:ext cx="9761838" cy="915172"/>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524000" y="0"/>
            <a:ext cx="9144000" cy="882869"/>
          </a:xfrm>
          <a:solidFill>
            <a:schemeClr val="accent5">
              <a:lumMod val="50000"/>
            </a:schemeClr>
          </a:solidFill>
        </p:spPr>
        <p:txBody>
          <a:bodyPr>
            <a:normAutofit fontScale="90000"/>
          </a:bodyPr>
          <a:lstStyle/>
          <a:p>
            <a:r>
              <a:rPr lang="en-US" dirty="0">
                <a:solidFill>
                  <a:srgbClr val="FFC000"/>
                </a:solidFill>
              </a:rPr>
              <a:t>contributors to this project</a:t>
            </a:r>
          </a:p>
        </p:txBody>
      </p:sp>
      <p:sp>
        <p:nvSpPr>
          <p:cNvPr id="7" name="TextBox 6">
            <a:extLst>
              <a:ext uri="{FF2B5EF4-FFF2-40B4-BE49-F238E27FC236}">
                <a16:creationId xmlns:a16="http://schemas.microsoft.com/office/drawing/2014/main" id="{30A10EE2-0B17-7B44-C072-2AA1308712DF}"/>
              </a:ext>
            </a:extLst>
          </p:cNvPr>
          <p:cNvSpPr txBox="1"/>
          <p:nvPr/>
        </p:nvSpPr>
        <p:spPr>
          <a:xfrm>
            <a:off x="567560" y="1502979"/>
            <a:ext cx="11235558" cy="4154984"/>
          </a:xfrm>
          <a:prstGeom prst="rect">
            <a:avLst/>
          </a:prstGeom>
          <a:noFill/>
        </p:spPr>
        <p:txBody>
          <a:bodyPr wrap="square" rtlCol="0">
            <a:spAutoFit/>
          </a:bodyPr>
          <a:lstStyle/>
          <a:p>
            <a:r>
              <a:rPr lang="en-US" sz="4400" dirty="0"/>
              <a:t>Robert Kuhn, browser staff (retired)</a:t>
            </a:r>
          </a:p>
          <a:p>
            <a:r>
              <a:rPr lang="en-US" sz="4400" dirty="0"/>
              <a:t>   </a:t>
            </a:r>
            <a:r>
              <a:rPr lang="en-US" sz="3200" dirty="0"/>
              <a:t>supervised undergraduate students:</a:t>
            </a:r>
          </a:p>
          <a:p>
            <a:r>
              <a:rPr lang="en-US" sz="4400" dirty="0"/>
              <a:t>Mateo </a:t>
            </a:r>
            <a:r>
              <a:rPr lang="en-US" sz="4400" dirty="0" err="1"/>
              <a:t>Etcheveste</a:t>
            </a:r>
            <a:r>
              <a:rPr lang="en-US" sz="4400" dirty="0"/>
              <a:t>, UCSC</a:t>
            </a:r>
          </a:p>
          <a:p>
            <a:r>
              <a:rPr lang="en-US" sz="4400" dirty="0" err="1"/>
              <a:t>Cally</a:t>
            </a:r>
            <a:r>
              <a:rPr lang="en-US" sz="4400" dirty="0"/>
              <a:t> Lin, UCSC</a:t>
            </a:r>
          </a:p>
          <a:p>
            <a:r>
              <a:rPr lang="en-US" sz="4400" dirty="0"/>
              <a:t>Arturo Marquez, University of Sonora, Mexico</a:t>
            </a:r>
          </a:p>
          <a:p>
            <a:r>
              <a:rPr lang="en-US" sz="4400" dirty="0"/>
              <a:t>Zoë </a:t>
            </a:r>
            <a:r>
              <a:rPr lang="en-US" sz="4400" dirty="0" err="1"/>
              <a:t>Shmidt</a:t>
            </a:r>
            <a:r>
              <a:rPr lang="en-US" sz="4400" dirty="0"/>
              <a:t>, UCSC</a:t>
            </a:r>
          </a:p>
        </p:txBody>
      </p:sp>
    </p:spTree>
    <p:extLst>
      <p:ext uri="{BB962C8B-B14F-4D97-AF65-F5344CB8AC3E}">
        <p14:creationId xmlns:p14="http://schemas.microsoft.com/office/powerpoint/2010/main" val="135172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0" y="0"/>
            <a:ext cx="12192000" cy="882869"/>
          </a:xfrm>
          <a:solidFill>
            <a:schemeClr val="accent5">
              <a:lumMod val="50000"/>
            </a:schemeClr>
          </a:solidFill>
        </p:spPr>
        <p:txBody>
          <a:bodyPr>
            <a:normAutofit fontScale="90000"/>
          </a:bodyPr>
          <a:lstStyle/>
          <a:p>
            <a:r>
              <a:rPr lang="en-US" dirty="0" err="1">
                <a:solidFill>
                  <a:srgbClr val="FFC000"/>
                </a:solidFill>
              </a:rPr>
              <a:t>genome.ucsc.edu</a:t>
            </a:r>
            <a:r>
              <a:rPr lang="en-US" dirty="0">
                <a:solidFill>
                  <a:srgbClr val="FFC000"/>
                </a:solidFill>
              </a:rPr>
              <a:t>/training/education/</a:t>
            </a:r>
          </a:p>
        </p:txBody>
      </p:sp>
      <p:pic>
        <p:nvPicPr>
          <p:cNvPr id="8" name="Picture 7" descr="Graphical user interface, text, application, email&#10;&#10;Description automatically generated">
            <a:extLst>
              <a:ext uri="{FF2B5EF4-FFF2-40B4-BE49-F238E27FC236}">
                <a16:creationId xmlns:a16="http://schemas.microsoft.com/office/drawing/2014/main" id="{AC9B2F31-3C56-A15F-017F-017B019C68C9}"/>
              </a:ext>
            </a:extLst>
          </p:cNvPr>
          <p:cNvPicPr>
            <a:picLocks noChangeAspect="1"/>
          </p:cNvPicPr>
          <p:nvPr/>
        </p:nvPicPr>
        <p:blipFill>
          <a:blip r:embed="rId3"/>
          <a:stretch>
            <a:fillRect/>
          </a:stretch>
        </p:blipFill>
        <p:spPr>
          <a:xfrm>
            <a:off x="1975945" y="882869"/>
            <a:ext cx="8240110" cy="5924872"/>
          </a:xfrm>
          <a:prstGeom prst="rect">
            <a:avLst/>
          </a:prstGeom>
        </p:spPr>
      </p:pic>
      <p:cxnSp>
        <p:nvCxnSpPr>
          <p:cNvPr id="11" name="Straight Arrow Connector 10">
            <a:extLst>
              <a:ext uri="{FF2B5EF4-FFF2-40B4-BE49-F238E27FC236}">
                <a16:creationId xmlns:a16="http://schemas.microsoft.com/office/drawing/2014/main" id="{46E4D641-56B9-52E9-8F9B-372971588AE4}"/>
              </a:ext>
            </a:extLst>
          </p:cNvPr>
          <p:cNvCxnSpPr>
            <a:cxnSpLocks/>
          </p:cNvCxnSpPr>
          <p:nvPr/>
        </p:nvCxnSpPr>
        <p:spPr>
          <a:xfrm>
            <a:off x="1260753" y="4593320"/>
            <a:ext cx="1430383" cy="404948"/>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24D33C1-1E53-6690-7B9E-5374FB26D5A5}"/>
              </a:ext>
            </a:extLst>
          </p:cNvPr>
          <p:cNvSpPr txBox="1"/>
          <p:nvPr/>
        </p:nvSpPr>
        <p:spPr>
          <a:xfrm>
            <a:off x="-7114" y="3946989"/>
            <a:ext cx="1983058" cy="646331"/>
          </a:xfrm>
          <a:prstGeom prst="rect">
            <a:avLst/>
          </a:prstGeom>
          <a:noFill/>
        </p:spPr>
        <p:txBody>
          <a:bodyPr wrap="square" rtlCol="0">
            <a:spAutoFit/>
          </a:bodyPr>
          <a:lstStyle/>
          <a:p>
            <a:r>
              <a:rPr lang="en-US" dirty="0"/>
              <a:t>Example: three</a:t>
            </a:r>
          </a:p>
          <a:p>
            <a:r>
              <a:rPr lang="en-US" dirty="0"/>
              <a:t>reading frames</a:t>
            </a:r>
          </a:p>
        </p:txBody>
      </p:sp>
      <p:sp>
        <p:nvSpPr>
          <p:cNvPr id="13" name="TextBox 12">
            <a:extLst>
              <a:ext uri="{FF2B5EF4-FFF2-40B4-BE49-F238E27FC236}">
                <a16:creationId xmlns:a16="http://schemas.microsoft.com/office/drawing/2014/main" id="{9DE0E14F-0A48-A34B-2619-AE6A75AE5E09}"/>
              </a:ext>
            </a:extLst>
          </p:cNvPr>
          <p:cNvSpPr txBox="1"/>
          <p:nvPr/>
        </p:nvSpPr>
        <p:spPr>
          <a:xfrm>
            <a:off x="0" y="1063142"/>
            <a:ext cx="1650124" cy="2031325"/>
          </a:xfrm>
          <a:prstGeom prst="rect">
            <a:avLst/>
          </a:prstGeom>
          <a:noFill/>
        </p:spPr>
        <p:txBody>
          <a:bodyPr wrap="square" rtlCol="0">
            <a:spAutoFit/>
          </a:bodyPr>
          <a:lstStyle/>
          <a:p>
            <a:r>
              <a:rPr lang="en-US" dirty="0"/>
              <a:t>Prepared</a:t>
            </a:r>
          </a:p>
          <a:p>
            <a:r>
              <a:rPr lang="en-US" dirty="0"/>
              <a:t>scenarios link</a:t>
            </a:r>
          </a:p>
          <a:p>
            <a:r>
              <a:rPr lang="en-US" dirty="0"/>
              <a:t>to the genome</a:t>
            </a:r>
          </a:p>
          <a:p>
            <a:r>
              <a:rPr lang="en-US" dirty="0"/>
              <a:t>browser for</a:t>
            </a:r>
          </a:p>
          <a:p>
            <a:r>
              <a:rPr lang="en-US" dirty="0"/>
              <a:t>interactive</a:t>
            </a:r>
          </a:p>
          <a:p>
            <a:r>
              <a:rPr lang="en-US" dirty="0"/>
              <a:t>exploration</a:t>
            </a:r>
          </a:p>
          <a:p>
            <a:r>
              <a:rPr lang="en-US" dirty="0"/>
              <a:t>of the topic.</a:t>
            </a:r>
          </a:p>
        </p:txBody>
      </p:sp>
    </p:spTree>
    <p:extLst>
      <p:ext uri="{BB962C8B-B14F-4D97-AF65-F5344CB8AC3E}">
        <p14:creationId xmlns:p14="http://schemas.microsoft.com/office/powerpoint/2010/main" val="93725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0" y="0"/>
            <a:ext cx="12192000" cy="609600"/>
          </a:xfrm>
          <a:solidFill>
            <a:schemeClr val="accent5">
              <a:lumMod val="50000"/>
            </a:schemeClr>
          </a:solidFill>
        </p:spPr>
        <p:txBody>
          <a:bodyPr>
            <a:normAutofit/>
          </a:bodyPr>
          <a:lstStyle/>
          <a:p>
            <a:r>
              <a:rPr lang="en-US" sz="3600" dirty="0" err="1">
                <a:solidFill>
                  <a:srgbClr val="FFC000"/>
                </a:solidFill>
              </a:rPr>
              <a:t>genome.ucsc.edu</a:t>
            </a:r>
            <a:r>
              <a:rPr lang="en-US" sz="3600" dirty="0">
                <a:solidFill>
                  <a:srgbClr val="FFC000"/>
                </a:solidFill>
              </a:rPr>
              <a:t>/training/education/</a:t>
            </a:r>
            <a:r>
              <a:rPr lang="en-US" sz="3600" dirty="0" err="1">
                <a:solidFill>
                  <a:srgbClr val="FFC000"/>
                </a:solidFill>
              </a:rPr>
              <a:t>threeFrames.html</a:t>
            </a:r>
            <a:endParaRPr lang="en-US" sz="3600" dirty="0">
              <a:solidFill>
                <a:srgbClr val="FFC000"/>
              </a:solidFill>
            </a:endParaRPr>
          </a:p>
        </p:txBody>
      </p:sp>
      <p:pic>
        <p:nvPicPr>
          <p:cNvPr id="11" name="Picture 10" descr="Graphical user interface, application&#10;&#10;Description automatically generated">
            <a:extLst>
              <a:ext uri="{FF2B5EF4-FFF2-40B4-BE49-F238E27FC236}">
                <a16:creationId xmlns:a16="http://schemas.microsoft.com/office/drawing/2014/main" id="{6668A4D6-490F-BF91-4EA3-51E5AD85B711}"/>
              </a:ext>
            </a:extLst>
          </p:cNvPr>
          <p:cNvPicPr>
            <a:picLocks noChangeAspect="1"/>
          </p:cNvPicPr>
          <p:nvPr/>
        </p:nvPicPr>
        <p:blipFill>
          <a:blip r:embed="rId3"/>
          <a:stretch>
            <a:fillRect/>
          </a:stretch>
        </p:blipFill>
        <p:spPr>
          <a:xfrm>
            <a:off x="0" y="575850"/>
            <a:ext cx="10068910" cy="6282150"/>
          </a:xfrm>
          <a:prstGeom prst="rect">
            <a:avLst/>
          </a:prstGeom>
        </p:spPr>
      </p:pic>
      <p:sp>
        <p:nvSpPr>
          <p:cNvPr id="7" name="TextBox 6">
            <a:extLst>
              <a:ext uri="{FF2B5EF4-FFF2-40B4-BE49-F238E27FC236}">
                <a16:creationId xmlns:a16="http://schemas.microsoft.com/office/drawing/2014/main" id="{4EDAD822-5287-FDDD-90E9-2953B1F785F9}"/>
              </a:ext>
            </a:extLst>
          </p:cNvPr>
          <p:cNvSpPr txBox="1"/>
          <p:nvPr/>
        </p:nvSpPr>
        <p:spPr>
          <a:xfrm>
            <a:off x="7721500" y="4665612"/>
            <a:ext cx="3678621" cy="1477328"/>
          </a:xfrm>
          <a:prstGeom prst="rect">
            <a:avLst/>
          </a:prstGeom>
          <a:noFill/>
        </p:spPr>
        <p:txBody>
          <a:bodyPr wrap="square" rtlCol="0">
            <a:spAutoFit/>
          </a:bodyPr>
          <a:lstStyle/>
          <a:p>
            <a:r>
              <a:rPr lang="en-US" dirty="0"/>
              <a:t>Each scenario has a dedicated  discussion page of the topic with links to browser ‘sessions’ for the student to interact with the browser with this prepared viewpoint.</a:t>
            </a:r>
          </a:p>
        </p:txBody>
      </p:sp>
      <p:cxnSp>
        <p:nvCxnSpPr>
          <p:cNvPr id="12" name="Straight Arrow Connector 11">
            <a:extLst>
              <a:ext uri="{FF2B5EF4-FFF2-40B4-BE49-F238E27FC236}">
                <a16:creationId xmlns:a16="http://schemas.microsoft.com/office/drawing/2014/main" id="{B2143C62-292C-82F7-40B5-03E3538433C2}"/>
              </a:ext>
            </a:extLst>
          </p:cNvPr>
          <p:cNvCxnSpPr>
            <a:cxnSpLocks/>
          </p:cNvCxnSpPr>
          <p:nvPr/>
        </p:nvCxnSpPr>
        <p:spPr>
          <a:xfrm flipH="1">
            <a:off x="2848304" y="5381297"/>
            <a:ext cx="4859232" cy="1047434"/>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4B7CCA4-6FEA-9866-A50D-4138DB174F86}"/>
              </a:ext>
            </a:extLst>
          </p:cNvPr>
          <p:cNvSpPr txBox="1"/>
          <p:nvPr/>
        </p:nvSpPr>
        <p:spPr>
          <a:xfrm>
            <a:off x="6773915" y="2289185"/>
            <a:ext cx="4776953" cy="1754326"/>
          </a:xfrm>
          <a:prstGeom prst="rect">
            <a:avLst/>
          </a:prstGeom>
          <a:noFill/>
        </p:spPr>
        <p:txBody>
          <a:bodyPr wrap="square" rtlCol="0">
            <a:spAutoFit/>
          </a:bodyPr>
          <a:lstStyle/>
          <a:p>
            <a:r>
              <a:rPr lang="en-US" dirty="0"/>
              <a:t>‘Saved sessions’ are specific configurations of the genome browser view that can be used to direct anyone to that view.  Any user can make saved sessions.  All public sessions can be found in the session search system.  Search for  ‘education’ to find </a:t>
            </a:r>
            <a:r>
              <a:rPr lang="en-US"/>
              <a:t>these sessions:</a:t>
            </a:r>
            <a:endParaRPr lang="en-US" dirty="0"/>
          </a:p>
        </p:txBody>
      </p:sp>
      <p:sp>
        <p:nvSpPr>
          <p:cNvPr id="4" name="TextBox 3">
            <a:extLst>
              <a:ext uri="{FF2B5EF4-FFF2-40B4-BE49-F238E27FC236}">
                <a16:creationId xmlns:a16="http://schemas.microsoft.com/office/drawing/2014/main" id="{D74D809D-DBD7-66B2-9154-238E33E78C43}"/>
              </a:ext>
            </a:extLst>
          </p:cNvPr>
          <p:cNvSpPr txBox="1"/>
          <p:nvPr/>
        </p:nvSpPr>
        <p:spPr>
          <a:xfrm>
            <a:off x="6838782" y="4090718"/>
            <a:ext cx="5100970"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cgi</a:t>
            </a:r>
            <a:r>
              <a:rPr lang="en-US" dirty="0">
                <a:solidFill>
                  <a:schemeClr val="accent4">
                    <a:lumMod val="60000"/>
                    <a:lumOff val="40000"/>
                  </a:schemeClr>
                </a:solidFill>
              </a:rPr>
              <a:t>-bin/</a:t>
            </a:r>
            <a:r>
              <a:rPr lang="en-US" dirty="0" err="1">
                <a:solidFill>
                  <a:schemeClr val="accent4">
                    <a:lumMod val="60000"/>
                    <a:lumOff val="40000"/>
                  </a:schemeClr>
                </a:solidFill>
              </a:rPr>
              <a:t>hgPublicSessions</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299012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0" y="0"/>
            <a:ext cx="12192000" cy="609600"/>
          </a:xfrm>
          <a:solidFill>
            <a:schemeClr val="accent5">
              <a:lumMod val="50000"/>
            </a:schemeClr>
          </a:solidFill>
        </p:spPr>
        <p:txBody>
          <a:bodyPr>
            <a:normAutofit/>
          </a:bodyPr>
          <a:lstStyle/>
          <a:p>
            <a:r>
              <a:rPr lang="en-US" sz="3600" dirty="0" err="1">
                <a:solidFill>
                  <a:srgbClr val="FFC000"/>
                </a:solidFill>
              </a:rPr>
              <a:t>genome.ucsc.edu</a:t>
            </a:r>
            <a:r>
              <a:rPr lang="en-US" sz="3600" dirty="0">
                <a:solidFill>
                  <a:srgbClr val="FFC000"/>
                </a:solidFill>
              </a:rPr>
              <a:t>/s/education/3frame_fig2</a:t>
            </a:r>
          </a:p>
        </p:txBody>
      </p:sp>
      <p:pic>
        <p:nvPicPr>
          <p:cNvPr id="5" name="Picture 4" descr="Timeline&#10;&#10;Description automatically generated">
            <a:extLst>
              <a:ext uri="{FF2B5EF4-FFF2-40B4-BE49-F238E27FC236}">
                <a16:creationId xmlns:a16="http://schemas.microsoft.com/office/drawing/2014/main" id="{278FDDB2-EF69-F554-9696-27254B11B34A}"/>
              </a:ext>
            </a:extLst>
          </p:cNvPr>
          <p:cNvPicPr>
            <a:picLocks noChangeAspect="1"/>
          </p:cNvPicPr>
          <p:nvPr/>
        </p:nvPicPr>
        <p:blipFill>
          <a:blip r:embed="rId3"/>
          <a:stretch>
            <a:fillRect/>
          </a:stretch>
        </p:blipFill>
        <p:spPr>
          <a:xfrm>
            <a:off x="-15564" y="609600"/>
            <a:ext cx="12207564" cy="4949320"/>
          </a:xfrm>
          <a:prstGeom prst="rect">
            <a:avLst/>
          </a:prstGeom>
        </p:spPr>
      </p:pic>
      <p:sp>
        <p:nvSpPr>
          <p:cNvPr id="9" name="TextBox 8">
            <a:extLst>
              <a:ext uri="{FF2B5EF4-FFF2-40B4-BE49-F238E27FC236}">
                <a16:creationId xmlns:a16="http://schemas.microsoft.com/office/drawing/2014/main" id="{F86A108A-FE66-9D4C-2753-4DC6502693D9}"/>
              </a:ext>
            </a:extLst>
          </p:cNvPr>
          <p:cNvSpPr txBox="1"/>
          <p:nvPr/>
        </p:nvSpPr>
        <p:spPr>
          <a:xfrm>
            <a:off x="1970489" y="5845354"/>
            <a:ext cx="8970780" cy="646331"/>
          </a:xfrm>
          <a:prstGeom prst="rect">
            <a:avLst/>
          </a:prstGeom>
          <a:noFill/>
        </p:spPr>
        <p:txBody>
          <a:bodyPr wrap="square" rtlCol="0">
            <a:spAutoFit/>
          </a:bodyPr>
          <a:lstStyle/>
          <a:p>
            <a:r>
              <a:rPr lang="en-US" dirty="0"/>
              <a:t>The link from the discussion page goes to the genome browser at this position as</a:t>
            </a:r>
          </a:p>
          <a:p>
            <a:r>
              <a:rPr lang="en-US" dirty="0"/>
              <a:t>described in the text.  The student can interact with the elements in this viewpoint.</a:t>
            </a:r>
          </a:p>
        </p:txBody>
      </p:sp>
    </p:spTree>
    <p:extLst>
      <p:ext uri="{BB962C8B-B14F-4D97-AF65-F5344CB8AC3E}">
        <p14:creationId xmlns:p14="http://schemas.microsoft.com/office/powerpoint/2010/main" val="376239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0" y="0"/>
            <a:ext cx="12192000" cy="609600"/>
          </a:xfrm>
          <a:solidFill>
            <a:schemeClr val="accent5">
              <a:lumMod val="50000"/>
            </a:schemeClr>
          </a:solidFill>
        </p:spPr>
        <p:txBody>
          <a:bodyPr>
            <a:normAutofit/>
          </a:bodyPr>
          <a:lstStyle/>
          <a:p>
            <a:r>
              <a:rPr lang="en-US" sz="3600" dirty="0" err="1">
                <a:solidFill>
                  <a:srgbClr val="FFC000"/>
                </a:solidFill>
              </a:rPr>
              <a:t>genome.ucsc.edu</a:t>
            </a:r>
            <a:r>
              <a:rPr lang="en-US" sz="3600" dirty="0">
                <a:solidFill>
                  <a:srgbClr val="FFC000"/>
                </a:solidFill>
              </a:rPr>
              <a:t>/training/education/</a:t>
            </a:r>
            <a:r>
              <a:rPr lang="en-US" sz="3600" dirty="0" err="1">
                <a:solidFill>
                  <a:srgbClr val="FFC000"/>
                </a:solidFill>
              </a:rPr>
              <a:t>wobble.html</a:t>
            </a:r>
            <a:endParaRPr lang="en-US" sz="3600" dirty="0">
              <a:solidFill>
                <a:srgbClr val="FFC000"/>
              </a:solidFill>
            </a:endParaRPr>
          </a:p>
        </p:txBody>
      </p:sp>
      <p:sp>
        <p:nvSpPr>
          <p:cNvPr id="7" name="TextBox 6">
            <a:extLst>
              <a:ext uri="{FF2B5EF4-FFF2-40B4-BE49-F238E27FC236}">
                <a16:creationId xmlns:a16="http://schemas.microsoft.com/office/drawing/2014/main" id="{4EDAD822-5287-FDDD-90E9-2953B1F785F9}"/>
              </a:ext>
            </a:extLst>
          </p:cNvPr>
          <p:cNvSpPr txBox="1"/>
          <p:nvPr/>
        </p:nvSpPr>
        <p:spPr>
          <a:xfrm>
            <a:off x="8713076" y="2514497"/>
            <a:ext cx="3186991" cy="1200329"/>
          </a:xfrm>
          <a:prstGeom prst="rect">
            <a:avLst/>
          </a:prstGeom>
          <a:noFill/>
        </p:spPr>
        <p:txBody>
          <a:bodyPr wrap="square" rtlCol="0">
            <a:spAutoFit/>
          </a:bodyPr>
          <a:lstStyle/>
          <a:p>
            <a:r>
              <a:rPr lang="en-US" dirty="0"/>
              <a:t>A second example, the ‘wobble’ base.  To be illustrated in the conservation track in the browser.</a:t>
            </a:r>
          </a:p>
        </p:txBody>
      </p:sp>
      <p:pic>
        <p:nvPicPr>
          <p:cNvPr id="4" name="Picture 3" descr="Table&#10;&#10;Description automatically generated">
            <a:extLst>
              <a:ext uri="{FF2B5EF4-FFF2-40B4-BE49-F238E27FC236}">
                <a16:creationId xmlns:a16="http://schemas.microsoft.com/office/drawing/2014/main" id="{0C8748EB-68A8-2DB5-E87E-B5211F18EF93}"/>
              </a:ext>
            </a:extLst>
          </p:cNvPr>
          <p:cNvPicPr>
            <a:picLocks noChangeAspect="1"/>
          </p:cNvPicPr>
          <p:nvPr/>
        </p:nvPicPr>
        <p:blipFill>
          <a:blip r:embed="rId3"/>
          <a:stretch>
            <a:fillRect/>
          </a:stretch>
        </p:blipFill>
        <p:spPr>
          <a:xfrm>
            <a:off x="144788" y="637707"/>
            <a:ext cx="8568288" cy="6154238"/>
          </a:xfrm>
          <a:prstGeom prst="rect">
            <a:avLst/>
          </a:prstGeom>
        </p:spPr>
      </p:pic>
    </p:spTree>
    <p:extLst>
      <p:ext uri="{BB962C8B-B14F-4D97-AF65-F5344CB8AC3E}">
        <p14:creationId xmlns:p14="http://schemas.microsoft.com/office/powerpoint/2010/main" val="303020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0" y="0"/>
            <a:ext cx="12192000" cy="609600"/>
          </a:xfrm>
          <a:solidFill>
            <a:schemeClr val="accent5">
              <a:lumMod val="50000"/>
            </a:schemeClr>
          </a:solidFill>
        </p:spPr>
        <p:txBody>
          <a:bodyPr>
            <a:normAutofit/>
          </a:bodyPr>
          <a:lstStyle/>
          <a:p>
            <a:r>
              <a:rPr lang="en-US" sz="3600" dirty="0" err="1">
                <a:solidFill>
                  <a:srgbClr val="FFC000"/>
                </a:solidFill>
              </a:rPr>
              <a:t>genome.ucsc.edu</a:t>
            </a:r>
            <a:r>
              <a:rPr lang="en-US" sz="3600" dirty="0">
                <a:solidFill>
                  <a:srgbClr val="FFC000"/>
                </a:solidFill>
              </a:rPr>
              <a:t>/training/education/</a:t>
            </a:r>
            <a:r>
              <a:rPr lang="en-US" sz="3600" dirty="0" err="1">
                <a:solidFill>
                  <a:srgbClr val="FFC000"/>
                </a:solidFill>
              </a:rPr>
              <a:t>wobble.html</a:t>
            </a:r>
            <a:endParaRPr lang="en-US" sz="3600" dirty="0">
              <a:solidFill>
                <a:srgbClr val="FFC000"/>
              </a:solidFill>
            </a:endParaRPr>
          </a:p>
        </p:txBody>
      </p:sp>
      <p:pic>
        <p:nvPicPr>
          <p:cNvPr id="5" name="Picture 4" descr="A picture containing table&#10;&#10;Description automatically generated">
            <a:extLst>
              <a:ext uri="{FF2B5EF4-FFF2-40B4-BE49-F238E27FC236}">
                <a16:creationId xmlns:a16="http://schemas.microsoft.com/office/drawing/2014/main" id="{66040893-7B0D-6BDE-E910-8BBD168B28EE}"/>
              </a:ext>
            </a:extLst>
          </p:cNvPr>
          <p:cNvPicPr>
            <a:picLocks noChangeAspect="1"/>
          </p:cNvPicPr>
          <p:nvPr/>
        </p:nvPicPr>
        <p:blipFill>
          <a:blip r:embed="rId3"/>
          <a:stretch>
            <a:fillRect/>
          </a:stretch>
        </p:blipFill>
        <p:spPr>
          <a:xfrm>
            <a:off x="-1" y="609600"/>
            <a:ext cx="11993092" cy="6248400"/>
          </a:xfrm>
          <a:prstGeom prst="rect">
            <a:avLst/>
          </a:prstGeom>
        </p:spPr>
      </p:pic>
    </p:spTree>
    <p:extLst>
      <p:ext uri="{BB962C8B-B14F-4D97-AF65-F5344CB8AC3E}">
        <p14:creationId xmlns:p14="http://schemas.microsoft.com/office/powerpoint/2010/main" val="3781207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663</Words>
  <Application>Microsoft Macintosh PowerPoint</Application>
  <PresentationFormat>Widescreen</PresentationFormat>
  <Paragraphs>69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topic for today</vt:lpstr>
      <vt:lpstr>UCSC Genome Browser education/learning</vt:lpstr>
      <vt:lpstr>Browser + Education</vt:lpstr>
      <vt:lpstr>contributors to this project</vt:lpstr>
      <vt:lpstr>genome.ucsc.edu/training/education/</vt:lpstr>
      <vt:lpstr>genome.ucsc.edu/training/education/threeFrames.html</vt:lpstr>
      <vt:lpstr>genome.ucsc.edu/s/education/3frame_fig2</vt:lpstr>
      <vt:lpstr>genome.ucsc.edu/training/education/wobble.html</vt:lpstr>
      <vt:lpstr>genome.ucsc.edu/training/education/wobble.html</vt:lpstr>
      <vt:lpstr>genome.ucsc.edu/s/education/hg19_wobble2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Hiram M Clawson</dc:creator>
  <cp:lastModifiedBy>Hiram M Clawson</cp:lastModifiedBy>
  <cp:revision>6</cp:revision>
  <dcterms:created xsi:type="dcterms:W3CDTF">2023-01-06T04:31:45Z</dcterms:created>
  <dcterms:modified xsi:type="dcterms:W3CDTF">2023-01-13T16:33:07Z</dcterms:modified>
</cp:coreProperties>
</file>