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02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4320" y="-8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114427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689555" y="2233111"/>
            <a:ext cx="3291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</a:t>
            </a:r>
            <a:r>
              <a:rPr lang="en-US" sz="4400" dirty="0" smtClean="0">
                <a:latin typeface="Times New Roman"/>
                <a:cs typeface="Times New Roman"/>
              </a:rPr>
              <a:t>R. 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Karolchick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507778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732" y="22024360"/>
            <a:ext cx="2933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</a:t>
            </a:r>
            <a:r>
              <a:rPr lang="en-US" sz="9600" b="1" dirty="0" smtClean="0"/>
              <a:t>gene alleles (haplotypes) from 1000 Genomes data: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3809" y="24059231"/>
            <a:ext cx="6786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Click on a gene in the UCSC Genes </a:t>
            </a:r>
            <a:r>
              <a:rPr lang="en-US" sz="6000" dirty="0" smtClean="0"/>
              <a:t>track:</a:t>
            </a:r>
            <a:endParaRPr lang="en-US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146" y="407830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See our wiki for more details:</a:t>
            </a:r>
          </a:p>
          <a:p>
            <a:r>
              <a:rPr lang="en-US" sz="6100" b="1" dirty="0" smtClean="0"/>
              <a:t>http</a:t>
            </a:r>
            <a:r>
              <a:rPr lang="en-US" sz="6100" b="1" dirty="0"/>
              <a:t>://</a:t>
            </a:r>
            <a:r>
              <a:rPr lang="en-US" sz="6100" b="1" dirty="0" err="1"/>
              <a:t>genomewiki.ucsc.edu</a:t>
            </a:r>
            <a:r>
              <a:rPr lang="en-US" sz="6100" b="1" dirty="0"/>
              <a:t>/</a:t>
            </a:r>
            <a:r>
              <a:rPr lang="en-US" sz="6100" b="1" dirty="0" err="1"/>
              <a:t>index.php</a:t>
            </a:r>
            <a:r>
              <a:rPr lang="en-US" sz="6100" b="1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87" y="39250184"/>
            <a:ext cx="13735541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is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3" y="41300399"/>
            <a:ext cx="2143421" cy="2143421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0" y="39229165"/>
            <a:ext cx="1699535" cy="1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95" y="39360357"/>
            <a:ext cx="4437702" cy="1220653"/>
          </a:xfrm>
          <a:prstGeom prst="rect">
            <a:avLst/>
          </a:prstGeom>
        </p:spPr>
      </p:pic>
      <p:pic>
        <p:nvPicPr>
          <p:cNvPr id="19" name="Picture 18" descr="hgt_hgwdev_tdreszer_175a_74fd9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01" y="24222411"/>
            <a:ext cx="22127791" cy="2827440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182880" y="21642545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" y="38627364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" y="3318382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66164" y="35966156"/>
            <a:ext cx="23931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Sequences </a:t>
            </a:r>
            <a:r>
              <a:rPr lang="en-US" sz="4400" dirty="0"/>
              <a:t>with </a:t>
            </a:r>
            <a:r>
              <a:rPr lang="en-US" sz="4400" dirty="0" smtClean="0"/>
              <a:t>predicted effects. Variants are highlighted by vertical lines, and changes to the predicted amino acid sequence are highlighted in red.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0866" y="35963002"/>
            <a:ext cx="4108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Summary of variants in each haplotype allele.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532" y="35984813"/>
            <a:ext cx="3922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241127" y="26746500"/>
            <a:ext cx="744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Scroll </a:t>
            </a:r>
            <a:r>
              <a:rPr lang="en-US" sz="6000" dirty="0"/>
              <a:t>to new section</a:t>
            </a:r>
            <a:r>
              <a:rPr lang="en-US" sz="6000" dirty="0" smtClean="0"/>
              <a:t>:</a:t>
            </a:r>
            <a:endParaRPr lang="en-US" sz="6000" dirty="0"/>
          </a:p>
        </p:txBody>
      </p:sp>
      <p:sp>
        <p:nvSpPr>
          <p:cNvPr id="51" name="Left Brace 50"/>
          <p:cNvSpPr/>
          <p:nvPr/>
        </p:nvSpPr>
        <p:spPr>
          <a:xfrm rot="16200000">
            <a:off x="1841021" y="34179206"/>
            <a:ext cx="365760" cy="32843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/>
          <p:cNvSpPr/>
          <p:nvPr/>
        </p:nvSpPr>
        <p:spPr>
          <a:xfrm rot="16200000">
            <a:off x="5483404" y="33994657"/>
            <a:ext cx="365760" cy="3653431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16200000">
            <a:off x="20048495" y="23246814"/>
            <a:ext cx="365760" cy="251491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4590084" y="4261260"/>
            <a:ext cx="715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Upload variants:</a:t>
            </a:r>
            <a:endParaRPr lang="en-US" sz="6000" dirty="0"/>
          </a:p>
        </p:txBody>
      </p:sp>
      <p:sp>
        <p:nvSpPr>
          <p:cNvPr id="57" name="Document 56"/>
          <p:cNvSpPr/>
          <p:nvPr/>
        </p:nvSpPr>
        <p:spPr>
          <a:xfrm>
            <a:off x="14704000" y="5520313"/>
            <a:ext cx="15209433" cy="473050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11936" y="5550794"/>
            <a:ext cx="1451729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/>
            <a:r>
              <a:rPr lang="en-US" sz="2400" dirty="0" smtClean="0"/>
              <a:t>track </a:t>
            </a:r>
            <a:r>
              <a:rPr lang="en-US" sz="2400" dirty="0"/>
              <a:t>type=</a:t>
            </a:r>
            <a:r>
              <a:rPr lang="en-US" sz="2400" dirty="0" err="1"/>
              <a:t>pgSnp</a:t>
            </a:r>
            <a:r>
              <a:rPr lang="en-US" sz="2400" dirty="0"/>
              <a:t> visibility=3 </a:t>
            </a:r>
            <a:r>
              <a:rPr lang="en-US" sz="2400" dirty="0" err="1"/>
              <a:t>db</a:t>
            </a:r>
            <a:r>
              <a:rPr lang="en-US" sz="2400" dirty="0"/>
              <a:t>=hg19 name="</a:t>
            </a:r>
            <a:r>
              <a:rPr lang="en-US" sz="2400" dirty="0" err="1"/>
              <a:t>pgSnp</a:t>
            </a:r>
            <a:r>
              <a:rPr lang="en-US" sz="2400" dirty="0"/>
              <a:t>" description="Personal Genome SNP example"</a:t>
            </a:r>
          </a:p>
          <a:p>
            <a:r>
              <a:rPr lang="en-US" sz="2400" dirty="0"/>
              <a:t>browser position chr21:31811924-31812937</a:t>
            </a:r>
          </a:p>
          <a:p>
            <a:r>
              <a:rPr lang="en-US" sz="2400" dirty="0"/>
              <a:t>chr21	31812007	31812008	T/G	2	21,70	90,70</a:t>
            </a:r>
          </a:p>
          <a:p>
            <a:r>
              <a:rPr lang="en-US" sz="2400" dirty="0"/>
              <a:t>chr21	31812031	31812032	T/G/A	3	9,60,7	80,80,30</a:t>
            </a:r>
          </a:p>
          <a:p>
            <a:r>
              <a:rPr lang="en-US" sz="2400" dirty="0"/>
              <a:t>chr21	31812035	31812035	-/CGG	2	20,80	0,0</a:t>
            </a:r>
          </a:p>
          <a:p>
            <a:r>
              <a:rPr lang="en-US" sz="2400" dirty="0"/>
              <a:t>chr21	31812088	31812093	-/CTCGG	2	30,70	0,0</a:t>
            </a:r>
          </a:p>
          <a:p>
            <a:r>
              <a:rPr lang="en-US" sz="2400" dirty="0"/>
              <a:t>chr21	31812277	31812278	T	1	15	90</a:t>
            </a:r>
          </a:p>
          <a:p>
            <a:r>
              <a:rPr lang="en-US" sz="2400" dirty="0"/>
              <a:t>chr21	31812771	31812772	A	1	36	80</a:t>
            </a:r>
          </a:p>
          <a:p>
            <a:r>
              <a:rPr lang="en-US" sz="2400" dirty="0"/>
              <a:t>chr21	31812827	31812828	A/T	2	15,5	0,0</a:t>
            </a:r>
          </a:p>
          <a:p>
            <a:r>
              <a:rPr lang="en-US" sz="2400" dirty="0"/>
              <a:t>chr21	31812879	31812880	C	1	0	0</a:t>
            </a:r>
          </a:p>
          <a:p>
            <a:endParaRPr lang="en-US" sz="2400" dirty="0"/>
          </a:p>
        </p:txBody>
      </p:sp>
      <p:pic>
        <p:nvPicPr>
          <p:cNvPr id="62" name="Picture 61" descr="Screen Shot 2013-04-30 at 2.29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" y="28062280"/>
            <a:ext cx="32631414" cy="7458609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 rot="10800000">
            <a:off x="17920325" y="26456839"/>
            <a:ext cx="1731955" cy="2637189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Screen Shot 2013-04-30 at 2.56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" y="5423794"/>
            <a:ext cx="13156468" cy="15601475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9" name="Picture 68" descr="Screen Shot 2013-04-30 at 3.34.2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4" y="14592490"/>
            <a:ext cx="24396700" cy="4572000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sp>
        <p:nvSpPr>
          <p:cNvPr id="67" name="Right Arrow 66"/>
          <p:cNvSpPr/>
          <p:nvPr/>
        </p:nvSpPr>
        <p:spPr>
          <a:xfrm rot="2611951">
            <a:off x="12377193" y="13037710"/>
            <a:ext cx="3530600" cy="20320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8201836">
            <a:off x="12153898" y="8148300"/>
            <a:ext cx="3530600" cy="20320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5768072" y="11292989"/>
            <a:ext cx="16507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Download variants with predicted functional effects and annotations from UCSC Genome Browser data tracks, including custom tracks:</a:t>
            </a:r>
            <a:endParaRPr lang="en-US" sz="6000" dirty="0"/>
          </a:p>
        </p:txBody>
      </p:sp>
      <p:pic>
        <p:nvPicPr>
          <p:cNvPr id="73" name="Picture 72" descr="baskin-logo-banne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280" y="39549869"/>
            <a:ext cx="4766286" cy="738256"/>
          </a:xfrm>
          <a:prstGeom prst="rect">
            <a:avLst/>
          </a:prstGeom>
        </p:spPr>
      </p:pic>
      <p:pic>
        <p:nvPicPr>
          <p:cNvPr id="75" name="Picture 74" descr="Screen Shot 2013-04-30 at 5.16.5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1" y="39538080"/>
            <a:ext cx="5486182" cy="7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19564</TotalTime>
  <Words>214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194</cp:revision>
  <cp:lastPrinted>2013-04-26T01:37:26Z</cp:lastPrinted>
  <dcterms:created xsi:type="dcterms:W3CDTF">2013-04-17T01:20:57Z</dcterms:created>
  <dcterms:modified xsi:type="dcterms:W3CDTF">2013-05-01T00:28:47Z</dcterms:modified>
</cp:coreProperties>
</file>