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6" r:id="rId4"/>
    <p:sldId id="291" r:id="rId5"/>
    <p:sldId id="297" r:id="rId6"/>
    <p:sldId id="299" r:id="rId7"/>
    <p:sldId id="300" r:id="rId8"/>
    <p:sldId id="298" r:id="rId9"/>
    <p:sldId id="296" r:id="rId10"/>
    <p:sldId id="292" r:id="rId11"/>
    <p:sldId id="293" r:id="rId12"/>
    <p:sldId id="294" r:id="rId13"/>
    <p:sldId id="295" r:id="rId14"/>
    <p:sldId id="301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F78"/>
    <a:srgbClr val="20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/>
    <p:restoredTop sz="94690"/>
  </p:normalViewPr>
  <p:slideViewPr>
    <p:cSldViewPr snapToGrid="0">
      <p:cViewPr varScale="1">
        <p:scale>
          <a:sx n="145" d="100"/>
          <a:sy n="145" d="100"/>
        </p:scale>
        <p:origin x="208" y="-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9D55C-E267-524D-BF9E-9A6D7CFF677C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EC72-F4AF-C84E-8D46-1970841F0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5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Topics in this presentation: 1. </a:t>
            </a:r>
            <a:r>
              <a:rPr lang="en-US" dirty="0" err="1"/>
              <a:t>GenArk</a:t>
            </a:r>
            <a:r>
              <a:rPr lang="en-US" dirty="0"/>
              <a:t> collection of genome assemblies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5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second method to find the </a:t>
            </a:r>
            <a:r>
              <a:rPr lang="en-US" dirty="0" err="1"/>
              <a:t>GenArk</a:t>
            </a:r>
            <a:r>
              <a:rPr lang="en-US" dirty="0"/>
              <a:t> genomes is to use the search form on the ‘gateway’ page.  This search mechanism needs to be improved.  It worked well when there were a few hundred assemblies, does not work well with thousands of assemblies where hundreds of assemblies can be on the same species.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a search term in the form, a pull-down menu will appear with assemblies matching your search term.  Click on the assembly of interest.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7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you select your assembly, it will appear on the gateway page.  The ‘GO’ button goes to the genome browser display.  The ‘view sequences’ button leads to a display of the names of sequences in this assembly.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‘view sequences’ shows the names of the sequences in the assembly and the alternative ‘alias’ names that can be used for custom track data display on this assembly.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3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blat service was recently upgraded to handle very large genome assemblies.  Previous limitation was a genome size of 4 </a:t>
            </a:r>
            <a:r>
              <a:rPr lang="en-US" dirty="0" err="1"/>
              <a:t>Gbases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9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blat results page, you can view the individual results, or build a custom track with all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UCSC browser staff during 2021.  There have been some retirements and staff reductions since then.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U.C. Santa Cruz genome browser home page: https://</a:t>
            </a:r>
            <a:r>
              <a:rPr lang="en-US" dirty="0" err="1"/>
              <a:t>genome.ucsc.edu</a:t>
            </a:r>
            <a:r>
              <a:rPr lang="en-US" dirty="0"/>
              <a:t>/ - access the </a:t>
            </a:r>
            <a:r>
              <a:rPr lang="en-US" dirty="0" err="1"/>
              <a:t>GenArk</a:t>
            </a:r>
            <a:r>
              <a:rPr lang="en-US" dirty="0"/>
              <a:t> index pages via the pull-down menu ‘Genomes’ then ‘Genome Archive </a:t>
            </a:r>
            <a:r>
              <a:rPr lang="en-US" dirty="0" err="1"/>
              <a:t>GenArk</a:t>
            </a:r>
            <a:r>
              <a:rPr lang="en-US" dirty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GenArk</a:t>
            </a:r>
            <a:r>
              <a:rPr lang="en-US" dirty="0"/>
              <a:t> collection index page: https://</a:t>
            </a:r>
            <a:r>
              <a:rPr lang="en-US" dirty="0" err="1"/>
              <a:t>hgdownload.soe.ucsc.edu</a:t>
            </a:r>
            <a:r>
              <a:rPr lang="en-US" dirty="0"/>
              <a:t>/hubs/ - select one of the ‘clades’ to an index page for that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‘clade’ set in the </a:t>
            </a:r>
            <a:r>
              <a:rPr lang="en-US" dirty="0" err="1"/>
              <a:t>GenArk</a:t>
            </a:r>
            <a:r>
              <a:rPr lang="en-US" dirty="0"/>
              <a:t> has a set of three index pages.  This index page, plus the ‘assembly statistics’ and ‘track statistic’ pages to explore the characteristics of the set of assemblies.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of the three ‘index’ pages for a set of genomes in the </a:t>
            </a:r>
            <a:r>
              <a:rPr lang="en-US" dirty="0" err="1"/>
              <a:t>GenArk</a:t>
            </a:r>
            <a:r>
              <a:rPr lang="en-US" dirty="0"/>
              <a:t> collection.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three ‘index’ pages for a set of genomes in the </a:t>
            </a:r>
            <a:r>
              <a:rPr lang="en-US" dirty="0" err="1"/>
              <a:t>GenArk</a:t>
            </a:r>
            <a:r>
              <a:rPr lang="en-US" dirty="0"/>
              <a:t> collection.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47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one of the </a:t>
            </a:r>
            <a:r>
              <a:rPr lang="en-US" dirty="0" err="1"/>
              <a:t>GenArk</a:t>
            </a:r>
            <a:r>
              <a:rPr lang="en-US" dirty="0"/>
              <a:t> index pages, click on the ‘common name’ to go to that genome browser.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U.C. Santa Cruz genome browser home page: https://</a:t>
            </a:r>
            <a:r>
              <a:rPr lang="en-US" dirty="0" err="1"/>
              <a:t>genome.ucsc.edu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AEC72-F4AF-C84E-8D46-1970841F08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AC34-C23E-0D4D-3580-64B3A45DF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EB94C-3A84-33AF-EA8B-BBD497841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35F3F-F8AB-0E7E-F4D8-582B828B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EFAC2-9149-B016-483A-8BA2779E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4E8C3-F18B-5DA2-1EB1-1D81CFC2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2EFD-16ED-55BB-C08A-AE494B0B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1DE0C-D20E-3DB2-C393-0B3576DE0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C276E-8571-7EA0-6717-894253F4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2EC5E-BBB0-4E36-2BAB-EABF9CA3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77CA-3C7B-7FF6-0E1D-C2E554F6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4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E1886-A2AE-BBD9-F609-4A5C6B63B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F52AB-C07C-CE74-878B-DAEDECDF5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48223-8FC0-096A-9276-2C7393C1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AC9E5-8AA6-F661-326E-D3B0394E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D00EA-2C19-F8E3-4D1C-E043C835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0048-009B-1B1B-B872-BA1CD5E1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24DA-4A4B-44AB-40A8-25A539182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4E1C-11D7-35EB-6760-A809CE6E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41647-6550-3068-AC41-B682EDB8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93C7A-AB7C-C57B-327E-DC02544D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5A99-E949-7B7F-B202-18E8F4D5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CEDA4-7EB0-E102-78E5-19683B143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BED29-6B0A-FE6D-D1F0-53CC7295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550E-8F0E-0D80-D5D1-FC774E71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58C59-9872-A677-8423-082BAE94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E286-261C-C8EE-66A5-CC5A2A68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B3A5-DFEC-CDA9-8898-F35A8E3E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BD834-2C4A-D1FB-50EC-C49EE4C58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F15E4-F490-8EC0-1A4D-8611263F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1036D-BC5A-1AFF-32B0-CDB73A50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48BC-8A33-63E6-0D13-97035434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C19B-C209-ACD0-3DE7-2189AA84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E0C48-2579-2C52-0247-74152AF4C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341A5-07C7-256B-F7EA-02C271E88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0F2DB-05A4-E009-10D5-C32356C44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16C30-9238-A150-FDB3-C9025BEE7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4B677-3429-49D3-9293-8DC8B38D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4DB25-F3EA-96FB-374C-E9FDCC1A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5B37B-00C1-DAB7-0F73-97D8660C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2D84-0393-B503-60F3-4B8AF607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98B11-AFF7-9B90-6248-C0FAB634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F84A5-DAEB-D8FC-771A-434C04CC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1A535-D640-1607-C363-30E4FFA7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D9462-49CB-AA51-CA5B-0F4F81F7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D563C-710A-57B7-5180-D9B659E4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37354-5784-DA40-4F55-154FA58C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11B9-FDFE-FD3E-ECE3-508997F9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E731-08BB-6574-A2FC-0C4B0AB4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38B8E-4CB3-1824-6265-304C933D1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165B1-67D8-09E8-3B23-DD2849A0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6EEDB-9966-8079-D825-B8580BAB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D638E-4C1C-287A-C7F3-8F695F11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6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589F-B2AA-E433-D49A-6E9B2D8B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1C3A0-DF68-3F02-8796-DBAA9FB82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3B562-6181-6C1C-5E5E-FC0376901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33F95-A71D-586A-BC73-A3F784F1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31D07-17DF-2F76-B434-AA558489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AB517-5CB4-2623-47DD-C7F5EC64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F58E3-3EA6-882B-3148-3A388A92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99F8E-EC86-89E6-00AA-91434E407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4282-8D91-604E-C058-339EB9AEB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BE76-37B3-AA43-9AA4-2DA034CD77A2}" type="datetimeFigureOut">
              <a:rPr lang="en-US" smtClean="0"/>
              <a:t>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9BFD-6B27-D2AB-435B-F4BDCEE3F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BF17-B2D3-7755-BC07-401CC5D78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F6F77-8CF0-774F-9B34-23194B19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id.nih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82869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topic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3CD60-6C47-288F-167B-0782BA197ECE}"/>
              </a:ext>
            </a:extLst>
          </p:cNvPr>
          <p:cNvSpPr txBox="1"/>
          <p:nvPr/>
        </p:nvSpPr>
        <p:spPr>
          <a:xfrm>
            <a:off x="2106598" y="1221335"/>
            <a:ext cx="8500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UCSC </a:t>
            </a:r>
            <a:r>
              <a:rPr lang="en-US" sz="3200" dirty="0" err="1"/>
              <a:t>GenArk</a:t>
            </a:r>
            <a:r>
              <a:rPr lang="en-US" sz="3200" dirty="0"/>
              <a:t> collection of genome assemblies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D76E2-12E4-052A-8CCF-BEA87582B87F}"/>
              </a:ext>
            </a:extLst>
          </p:cNvPr>
          <p:cNvSpPr txBox="1"/>
          <p:nvPr/>
        </p:nvSpPr>
        <p:spPr>
          <a:xfrm>
            <a:off x="1348720" y="2738338"/>
            <a:ext cx="9332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Presenter: Hiram Clawson – U.C. Santa Cruz Genomics Institute</a:t>
            </a:r>
          </a:p>
          <a:p>
            <a:pPr algn="ctr"/>
            <a:r>
              <a:rPr lang="en-US" sz="2800" dirty="0" err="1"/>
              <a:t>hclawson@ucsc.edu</a:t>
            </a:r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83702-40B6-9A4A-465C-8C578CF22B09}"/>
              </a:ext>
            </a:extLst>
          </p:cNvPr>
          <p:cNvSpPr txBox="1"/>
          <p:nvPr/>
        </p:nvSpPr>
        <p:spPr>
          <a:xfrm>
            <a:off x="0" y="4615686"/>
            <a:ext cx="67022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work is supported by a number of different grants: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Human Genome Research Institute U41HG002371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Human Genome Research Institute U24HG002371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Silicon Valley Community Foundation 2017-171531(5022)</a:t>
            </a:r>
            <a:endParaRPr lang="en-US" sz="2000" b="1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Institute of Allergy and Infectious Diseases</a:t>
            </a:r>
          </a:p>
          <a:p>
            <a:r>
              <a:rPr lang="en-US" sz="2000" dirty="0"/>
              <a:t>      NIAID 75N93019C00076 AWD100477</a:t>
            </a:r>
          </a:p>
        </p:txBody>
      </p:sp>
      <p:pic>
        <p:nvPicPr>
          <p:cNvPr id="7" name="Picture 6" descr="A close-up of a flyer&#10;&#10;Description automatically generated">
            <a:extLst>
              <a:ext uri="{FF2B5EF4-FFF2-40B4-BE49-F238E27FC236}">
                <a16:creationId xmlns:a16="http://schemas.microsoft.com/office/drawing/2014/main" id="{C15AD7EC-A0AF-8204-4A17-10F24EF0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703" y="3842935"/>
            <a:ext cx="524980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79" y="54321"/>
            <a:ext cx="8789192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UCSC browser ‘gateway’ page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7BD7CF2-1595-83AA-D0CD-140D26C74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00" y="676008"/>
            <a:ext cx="11627854" cy="605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C0BAB8-7A09-847F-47A4-118AF02C9694}"/>
              </a:ext>
            </a:extLst>
          </p:cNvPr>
          <p:cNvSpPr/>
          <p:nvPr/>
        </p:nvSpPr>
        <p:spPr>
          <a:xfrm>
            <a:off x="868673" y="1191711"/>
            <a:ext cx="905806" cy="38244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12105-689C-DC4A-7070-99BE498CC31D}"/>
              </a:ext>
            </a:extLst>
          </p:cNvPr>
          <p:cNvSpPr txBox="1"/>
          <p:nvPr/>
        </p:nvSpPr>
        <p:spPr>
          <a:xfrm>
            <a:off x="7513690" y="822379"/>
            <a:ext cx="441690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genome.ucsc.edu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cgi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-bin/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hgGateway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D16F47-6200-5DBC-875B-FC7EF78EFAA9}"/>
              </a:ext>
            </a:extLst>
          </p:cNvPr>
          <p:cNvCxnSpPr/>
          <p:nvPr/>
        </p:nvCxnSpPr>
        <p:spPr>
          <a:xfrm>
            <a:off x="105121" y="1855960"/>
            <a:ext cx="899814" cy="811258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0B09F61B-6752-6A27-A1B4-767A4B59AE51}"/>
              </a:ext>
            </a:extLst>
          </p:cNvPr>
          <p:cNvSpPr txBox="1">
            <a:spLocks/>
          </p:cNvSpPr>
          <p:nvPr/>
        </p:nvSpPr>
        <p:spPr>
          <a:xfrm>
            <a:off x="6962940" y="5992420"/>
            <a:ext cx="4967655" cy="8112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C000"/>
                </a:solidFill>
              </a:rPr>
              <a:t>Alternate method to find assemblies,</a:t>
            </a:r>
          </a:p>
          <a:p>
            <a:r>
              <a:rPr lang="en-US" sz="2400" dirty="0">
                <a:solidFill>
                  <a:srgbClr val="FFC000"/>
                </a:solidFill>
              </a:rPr>
              <a:t>use the search form on gateway page.</a:t>
            </a:r>
          </a:p>
        </p:txBody>
      </p:sp>
    </p:spTree>
    <p:extLst>
      <p:ext uri="{BB962C8B-B14F-4D97-AF65-F5344CB8AC3E}">
        <p14:creationId xmlns:p14="http://schemas.microsoft.com/office/powerpoint/2010/main" val="55256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79" y="54321"/>
            <a:ext cx="8789192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enter search term to find assembly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E12105-689C-DC4A-7070-99BE498CC31D}"/>
              </a:ext>
            </a:extLst>
          </p:cNvPr>
          <p:cNvSpPr txBox="1"/>
          <p:nvPr/>
        </p:nvSpPr>
        <p:spPr>
          <a:xfrm>
            <a:off x="7042909" y="986257"/>
            <a:ext cx="441690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genome.ucsc.edu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cgi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-bin/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hgGateway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C172DB2-1EEB-9762-CAE2-44DF849B9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717" y="1007045"/>
            <a:ext cx="4769290" cy="432089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D16F47-6200-5DBC-875B-FC7EF78EFAA9}"/>
              </a:ext>
            </a:extLst>
          </p:cNvPr>
          <p:cNvCxnSpPr>
            <a:cxnSpLocks/>
          </p:cNvCxnSpPr>
          <p:nvPr/>
        </p:nvCxnSpPr>
        <p:spPr>
          <a:xfrm>
            <a:off x="1276539" y="1665838"/>
            <a:ext cx="1085410" cy="956113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7E2999-FCEE-662A-CFFC-53C6ABEF51C3}"/>
              </a:ext>
            </a:extLst>
          </p:cNvPr>
          <p:cNvCxnSpPr>
            <a:cxnSpLocks/>
          </p:cNvCxnSpPr>
          <p:nvPr/>
        </p:nvCxnSpPr>
        <p:spPr>
          <a:xfrm>
            <a:off x="578734" y="4523753"/>
            <a:ext cx="1759709" cy="0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E9A7DE8-70F2-5532-CECD-E59726F282AC}"/>
              </a:ext>
            </a:extLst>
          </p:cNvPr>
          <p:cNvSpPr txBox="1">
            <a:spLocks/>
          </p:cNvSpPr>
          <p:nvPr/>
        </p:nvSpPr>
        <p:spPr>
          <a:xfrm>
            <a:off x="2338443" y="5572419"/>
            <a:ext cx="7710904" cy="6216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C000"/>
                </a:solidFill>
              </a:rPr>
              <a:t>select the assembly to view from the list</a:t>
            </a:r>
          </a:p>
        </p:txBody>
      </p:sp>
    </p:spTree>
    <p:extLst>
      <p:ext uri="{BB962C8B-B14F-4D97-AF65-F5344CB8AC3E}">
        <p14:creationId xmlns:p14="http://schemas.microsoft.com/office/powerpoint/2010/main" val="49529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11" y="26013"/>
            <a:ext cx="9551406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gateway page now shows your selected assembly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B834822-6531-43E9-0404-E0908D9C5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08" y="647700"/>
            <a:ext cx="8866612" cy="60303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D16F47-6200-5DBC-875B-FC7EF78EFAA9}"/>
              </a:ext>
            </a:extLst>
          </p:cNvPr>
          <p:cNvCxnSpPr>
            <a:cxnSpLocks/>
          </p:cNvCxnSpPr>
          <p:nvPr/>
        </p:nvCxnSpPr>
        <p:spPr>
          <a:xfrm flipH="1">
            <a:off x="10086818" y="1457608"/>
            <a:ext cx="1347709" cy="731543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6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11" y="26013"/>
            <a:ext cx="9551406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view sequences shows names and aliases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4B41FAC-E348-D971-E1C3-3FD9AD7D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894" y="695332"/>
            <a:ext cx="7858787" cy="432374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4030696-0DDF-D89C-A78F-06D202896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316" y="5211553"/>
            <a:ext cx="7858786" cy="154645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3E70A18-1CCB-7228-D956-406E5D20AC0F}"/>
              </a:ext>
            </a:extLst>
          </p:cNvPr>
          <p:cNvSpPr/>
          <p:nvPr/>
        </p:nvSpPr>
        <p:spPr>
          <a:xfrm>
            <a:off x="3458420" y="5046232"/>
            <a:ext cx="153909" cy="87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A88D9A-2F42-A259-619F-59C240ACF672}"/>
              </a:ext>
            </a:extLst>
          </p:cNvPr>
          <p:cNvSpPr/>
          <p:nvPr/>
        </p:nvSpPr>
        <p:spPr>
          <a:xfrm>
            <a:off x="4905456" y="5053784"/>
            <a:ext cx="153909" cy="87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1D0F5B-0AB3-E224-C6FA-51E7F4CCC974}"/>
              </a:ext>
            </a:extLst>
          </p:cNvPr>
          <p:cNvSpPr/>
          <p:nvPr/>
        </p:nvSpPr>
        <p:spPr>
          <a:xfrm>
            <a:off x="6390236" y="5062837"/>
            <a:ext cx="153909" cy="87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11" y="26013"/>
            <a:ext cx="9551406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blat service now available on all assemblies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402047-D17C-8248-88D9-402BB8D2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9" y="816219"/>
            <a:ext cx="11019412" cy="52592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C5F36A-1A61-A479-796B-C8C6BB280BB2}"/>
              </a:ext>
            </a:extLst>
          </p:cNvPr>
          <p:cNvCxnSpPr>
            <a:cxnSpLocks/>
          </p:cNvCxnSpPr>
          <p:nvPr/>
        </p:nvCxnSpPr>
        <p:spPr>
          <a:xfrm flipH="1" flipV="1">
            <a:off x="4336648" y="1301128"/>
            <a:ext cx="2635652" cy="202357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43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11" y="26013"/>
            <a:ext cx="9551406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blat results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B168392-4926-AEBB-7CC6-B25FDA5D7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09" y="681889"/>
            <a:ext cx="8121741" cy="3635134"/>
          </a:xfrm>
          <a:prstGeom prst="rect">
            <a:avLst/>
          </a:prstGeom>
        </p:spPr>
      </p:pic>
      <p:pic>
        <p:nvPicPr>
          <p:cNvPr id="8" name="Picture 7" descr="A table of numbers with a number in the middle&#10;&#10;Description automatically generated">
            <a:extLst>
              <a:ext uri="{FF2B5EF4-FFF2-40B4-BE49-F238E27FC236}">
                <a16:creationId xmlns:a16="http://schemas.microsoft.com/office/drawing/2014/main" id="{1BDC0363-F868-6F5E-EB8A-62CA25C7E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335" y="4614026"/>
            <a:ext cx="8077515" cy="20761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654FBE5-E7AA-6180-21A5-717158F40044}"/>
              </a:ext>
            </a:extLst>
          </p:cNvPr>
          <p:cNvSpPr/>
          <p:nvPr/>
        </p:nvSpPr>
        <p:spPr>
          <a:xfrm>
            <a:off x="3458420" y="4404387"/>
            <a:ext cx="153909" cy="87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4FE824-05D9-0789-A5DB-E5317F2FF87B}"/>
              </a:ext>
            </a:extLst>
          </p:cNvPr>
          <p:cNvSpPr/>
          <p:nvPr/>
        </p:nvSpPr>
        <p:spPr>
          <a:xfrm>
            <a:off x="5621327" y="4404395"/>
            <a:ext cx="153909" cy="87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695248-8DB8-FA5E-1A9E-F42DC6E8DDFF}"/>
              </a:ext>
            </a:extLst>
          </p:cNvPr>
          <p:cNvSpPr/>
          <p:nvPr/>
        </p:nvSpPr>
        <p:spPr>
          <a:xfrm>
            <a:off x="7494086" y="4421984"/>
            <a:ext cx="153909" cy="87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6614136" y="974785"/>
            <a:ext cx="49428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 Staff</a:t>
            </a:r>
          </a:p>
        </p:txBody>
      </p:sp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2D4A2E14-4C93-D6A1-6E26-B7F1D89B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8" y="785003"/>
            <a:ext cx="6097038" cy="5934617"/>
          </a:xfrm>
          <a:prstGeom prst="rect">
            <a:avLst/>
          </a:prstGeom>
        </p:spPr>
      </p:pic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6275B3A1-D247-6D99-A9ED-E6AA8D4C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13471"/>
            <a:ext cx="6125067" cy="46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79" y="54321"/>
            <a:ext cx="8789192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UCSC Genome Browser ‘home’ page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FA5EAA8-5FA0-4FCA-29F2-D7CFEF47C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29" y="1030401"/>
            <a:ext cx="10556341" cy="5566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A8730-077A-EBFB-F3E3-383CD8E908DE}"/>
              </a:ext>
            </a:extLst>
          </p:cNvPr>
          <p:cNvSpPr txBox="1"/>
          <p:nvPr/>
        </p:nvSpPr>
        <p:spPr>
          <a:xfrm>
            <a:off x="8690641" y="1030401"/>
            <a:ext cx="268352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genome.ucsc.edu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83CA9F-1813-807A-1DCF-E8E3560F0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396" y="1524503"/>
            <a:ext cx="1320800" cy="1473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0F0CD0-852C-AC55-A4FE-42D3B76686AE}"/>
              </a:ext>
            </a:extLst>
          </p:cNvPr>
          <p:cNvCxnSpPr/>
          <p:nvPr/>
        </p:nvCxnSpPr>
        <p:spPr>
          <a:xfrm>
            <a:off x="606582" y="588475"/>
            <a:ext cx="899814" cy="811258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1F326D-4417-D1D6-B6E7-24FA5D6F900B}"/>
              </a:ext>
            </a:extLst>
          </p:cNvPr>
          <p:cNvCxnSpPr>
            <a:cxnSpLocks/>
          </p:cNvCxnSpPr>
          <p:nvPr/>
        </p:nvCxnSpPr>
        <p:spPr>
          <a:xfrm>
            <a:off x="325925" y="2450951"/>
            <a:ext cx="1180471" cy="0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1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79" y="54321"/>
            <a:ext cx="8789192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C000"/>
                </a:solidFill>
              </a:rPr>
              <a:t>GenArk</a:t>
            </a:r>
            <a:r>
              <a:rPr lang="en-US" sz="3600" dirty="0">
                <a:solidFill>
                  <a:srgbClr val="FFC000"/>
                </a:solidFill>
              </a:rPr>
              <a:t> collection index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A3A21B4-AD46-CC36-1E9E-8ECB99E5A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28" y="676008"/>
            <a:ext cx="9075925" cy="61081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2B4F76-0D02-46C0-4546-3FF30AB49D38}"/>
              </a:ext>
            </a:extLst>
          </p:cNvPr>
          <p:cNvCxnSpPr>
            <a:cxnSpLocks/>
          </p:cNvCxnSpPr>
          <p:nvPr/>
        </p:nvCxnSpPr>
        <p:spPr>
          <a:xfrm>
            <a:off x="334978" y="1674891"/>
            <a:ext cx="1520982" cy="0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EA3C11-B48D-4832-DB79-4C458B1DCE1D}"/>
              </a:ext>
            </a:extLst>
          </p:cNvPr>
          <p:cNvSpPr txBox="1"/>
          <p:nvPr/>
        </p:nvSpPr>
        <p:spPr>
          <a:xfrm>
            <a:off x="6701416" y="1279803"/>
            <a:ext cx="398875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hgdownload.soe.ucsc.edu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/hubs/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9A8E3-DCB5-4BAC-7BFD-5F2B354F044E}"/>
              </a:ext>
            </a:extLst>
          </p:cNvPr>
          <p:cNvSpPr txBox="1"/>
          <p:nvPr/>
        </p:nvSpPr>
        <p:spPr>
          <a:xfrm>
            <a:off x="7899440" y="1732094"/>
            <a:ext cx="2790732" cy="1938992"/>
          </a:xfrm>
          <a:prstGeom prst="rect">
            <a:avLst/>
          </a:prstGeom>
          <a:solidFill>
            <a:srgbClr val="204E79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Select a set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of genome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assemblies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9FE738B-94C1-2029-AC17-F60B0C961EDB}"/>
              </a:ext>
            </a:extLst>
          </p:cNvPr>
          <p:cNvSpPr txBox="1">
            <a:spLocks/>
          </p:cNvSpPr>
          <p:nvPr/>
        </p:nvSpPr>
        <p:spPr>
          <a:xfrm>
            <a:off x="5878687" y="5025957"/>
            <a:ext cx="5865916" cy="11044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sz="2400" dirty="0"/>
              <a:t>Currently over 3,700 genome assemblies.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 sz="2400" dirty="0"/>
              <a:t>New assemblies can be requested and are usually ready to use within a week or two.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E20BFC5-45FC-0655-ED7B-1FEB0C15980B}"/>
              </a:ext>
            </a:extLst>
          </p:cNvPr>
          <p:cNvSpPr txBox="1">
            <a:spLocks/>
          </p:cNvSpPr>
          <p:nvPr/>
        </p:nvSpPr>
        <p:spPr>
          <a:xfrm>
            <a:off x="6998677" y="3805762"/>
            <a:ext cx="3883881" cy="497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/>
            <a:r>
              <a:rPr lang="en-US" sz="1600" dirty="0"/>
              <a:t>Collections of genome assemblies from NCBI resources:</a:t>
            </a:r>
          </a:p>
          <a:p>
            <a:pPr marL="152396"/>
            <a:r>
              <a:rPr lang="en-US" sz="1600" dirty="0"/>
              <a:t>‘</a:t>
            </a:r>
            <a:r>
              <a:rPr lang="en-US" sz="1600" dirty="0" err="1"/>
              <a:t>RefSeq</a:t>
            </a:r>
            <a:r>
              <a:rPr lang="en-US" sz="1600" dirty="0"/>
              <a:t>’ </a:t>
            </a:r>
            <a:r>
              <a:rPr lang="en-US" sz="1600" dirty="0" err="1"/>
              <a:t>and‘GenBank</a:t>
            </a:r>
            <a:r>
              <a:rPr lang="en-US" sz="1600" dirty="0"/>
              <a:t>’ assemblies.</a:t>
            </a:r>
          </a:p>
        </p:txBody>
      </p:sp>
    </p:spTree>
    <p:extLst>
      <p:ext uri="{BB962C8B-B14F-4D97-AF65-F5344CB8AC3E}">
        <p14:creationId xmlns:p14="http://schemas.microsoft.com/office/powerpoint/2010/main" val="378286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79" y="54321"/>
            <a:ext cx="8789192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mammals index page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9D8F0FF-FB14-2573-1A8C-4689EC64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1" y="703372"/>
            <a:ext cx="12036010" cy="5860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C0DCAD-81E4-00C8-7F39-B807CCEA9974}"/>
              </a:ext>
            </a:extLst>
          </p:cNvPr>
          <p:cNvSpPr txBox="1"/>
          <p:nvPr/>
        </p:nvSpPr>
        <p:spPr>
          <a:xfrm>
            <a:off x="7104902" y="2213395"/>
            <a:ext cx="3769943" cy="1815882"/>
          </a:xfrm>
          <a:prstGeom prst="rect">
            <a:avLst/>
          </a:prstGeom>
          <a:solidFill>
            <a:srgbClr val="1D4F78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Each set of assemblies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has three ‘index’ pages,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with various information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about the assemblies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49123A-A33E-785C-D168-4D31F0CB343E}"/>
              </a:ext>
            </a:extLst>
          </p:cNvPr>
          <p:cNvCxnSpPr>
            <a:cxnSpLocks/>
          </p:cNvCxnSpPr>
          <p:nvPr/>
        </p:nvCxnSpPr>
        <p:spPr>
          <a:xfrm flipH="1">
            <a:off x="1382751" y="1574531"/>
            <a:ext cx="1929603" cy="638864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A96140-C64E-6E9A-C81A-FB5AE319DC71}"/>
              </a:ext>
            </a:extLst>
          </p:cNvPr>
          <p:cNvCxnSpPr>
            <a:cxnSpLocks/>
          </p:cNvCxnSpPr>
          <p:nvPr/>
        </p:nvCxnSpPr>
        <p:spPr>
          <a:xfrm flipH="1">
            <a:off x="2527609" y="1574531"/>
            <a:ext cx="1929603" cy="638864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3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79" y="54321"/>
            <a:ext cx="8789192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mammals ‘assembly statistics’ page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DE78C0C-862B-A85C-F5EA-ED3FE0CA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64" y="777340"/>
            <a:ext cx="10512736" cy="56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79" y="54321"/>
            <a:ext cx="8789192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mammals ‘track statistics’ page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69A5BB1-AA31-DFE3-2B30-32E17FFD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63" y="757116"/>
            <a:ext cx="10800316" cy="57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79" y="54321"/>
            <a:ext cx="8789192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select assembly of interest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90E54A4-A8A6-5DBF-A04F-E4ACAF11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2" y="1114280"/>
            <a:ext cx="11506827" cy="40718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100CB7-D7D7-1153-EE45-AF6F2C880BD0}"/>
              </a:ext>
            </a:extLst>
          </p:cNvPr>
          <p:cNvCxnSpPr>
            <a:cxnSpLocks/>
          </p:cNvCxnSpPr>
          <p:nvPr/>
        </p:nvCxnSpPr>
        <p:spPr>
          <a:xfrm flipV="1">
            <a:off x="306437" y="4068782"/>
            <a:ext cx="447140" cy="1430449"/>
          </a:xfrm>
          <a:prstGeom prst="line">
            <a:avLst/>
          </a:prstGeom>
          <a:ln w="66675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8B9CA6-7B80-9C79-97AE-7BFC347ED52A}"/>
              </a:ext>
            </a:extLst>
          </p:cNvPr>
          <p:cNvSpPr/>
          <p:nvPr/>
        </p:nvSpPr>
        <p:spPr>
          <a:xfrm>
            <a:off x="732870" y="1090816"/>
            <a:ext cx="1394693" cy="3396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B973D-F183-1428-F2CA-8C7FFC67874E}"/>
              </a:ext>
            </a:extLst>
          </p:cNvPr>
          <p:cNvSpPr txBox="1"/>
          <p:nvPr/>
        </p:nvSpPr>
        <p:spPr>
          <a:xfrm>
            <a:off x="1510458" y="5577484"/>
            <a:ext cx="9317234" cy="954107"/>
          </a:xfrm>
          <a:prstGeom prst="rect">
            <a:avLst/>
          </a:prstGeom>
          <a:solidFill>
            <a:srgbClr val="1D4F78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Select your genome of interest from the ‘common name’ column.  This will go to the genome browser display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7F110-1FC4-5EA1-7178-1905596C22DA}"/>
              </a:ext>
            </a:extLst>
          </p:cNvPr>
          <p:cNvSpPr/>
          <p:nvPr/>
        </p:nvSpPr>
        <p:spPr>
          <a:xfrm>
            <a:off x="786562" y="3947746"/>
            <a:ext cx="2870866" cy="21980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51F-339C-1E28-D96E-1F0595724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11" y="198025"/>
            <a:ext cx="9551406" cy="62168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browser default set of tracks display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071424-51B0-2166-C733-C6E0D7F92B77}"/>
              </a:ext>
            </a:extLst>
          </p:cNvPr>
          <p:cNvCxnSpPr/>
          <p:nvPr/>
        </p:nvCxnSpPr>
        <p:spPr>
          <a:xfrm>
            <a:off x="1004935" y="72427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336F0A7-4746-78EB-71B4-C92E9BD01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7" y="1120051"/>
            <a:ext cx="11901026" cy="55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0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736</Words>
  <Application>Microsoft Macintosh PowerPoint</Application>
  <PresentationFormat>Widescreen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topic for today</vt:lpstr>
      <vt:lpstr>PowerPoint Presentation</vt:lpstr>
      <vt:lpstr>UCSC Genome Browser ‘home’ page</vt:lpstr>
      <vt:lpstr>GenArk collection index</vt:lpstr>
      <vt:lpstr>mammals index page</vt:lpstr>
      <vt:lpstr>mammals ‘assembly statistics’ page</vt:lpstr>
      <vt:lpstr>mammals ‘track statistics’ page</vt:lpstr>
      <vt:lpstr>select assembly of interest</vt:lpstr>
      <vt:lpstr>browser default set of tracks display</vt:lpstr>
      <vt:lpstr>UCSC browser ‘gateway’ page</vt:lpstr>
      <vt:lpstr>enter search term to find assembly</vt:lpstr>
      <vt:lpstr>gateway page now shows your selected assembly</vt:lpstr>
      <vt:lpstr>view sequences shows names and aliases</vt:lpstr>
      <vt:lpstr>blat service now available on all assemblies</vt:lpstr>
      <vt:lpstr>blat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Hiram M Clawson</dc:creator>
  <cp:lastModifiedBy>Hiram M Clawson</cp:lastModifiedBy>
  <cp:revision>14</cp:revision>
  <dcterms:created xsi:type="dcterms:W3CDTF">2023-01-03T22:09:41Z</dcterms:created>
  <dcterms:modified xsi:type="dcterms:W3CDTF">2024-01-08T22:13:33Z</dcterms:modified>
</cp:coreProperties>
</file>