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jpe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88" r:id="rId3"/>
    <p:sldId id="274" r:id="rId4"/>
    <p:sldId id="275" r:id="rId5"/>
    <p:sldId id="308" r:id="rId6"/>
    <p:sldId id="304" r:id="rId7"/>
    <p:sldId id="302" r:id="rId8"/>
    <p:sldId id="307" r:id="rId9"/>
    <p:sldId id="300" r:id="rId10"/>
    <p:sldId id="305" r:id="rId11"/>
    <p:sldId id="306" r:id="rId12"/>
    <p:sldId id="298" r:id="rId13"/>
    <p:sldId id="285" r:id="rId14"/>
    <p:sldId id="282" r:id="rId15"/>
    <p:sldId id="299" r:id="rId16"/>
    <p:sldId id="270" r:id="rId17"/>
    <p:sldId id="29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9" autoAdjust="0"/>
    <p:restoredTop sz="99663" autoAdjust="0"/>
  </p:normalViewPr>
  <p:slideViewPr>
    <p:cSldViewPr snapToGrid="0" snapToObjects="1">
      <p:cViewPr>
        <p:scale>
          <a:sx n="100" d="100"/>
          <a:sy n="100" d="100"/>
        </p:scale>
        <p:origin x="-200" y="-104"/>
      </p:cViewPr>
      <p:guideLst>
        <p:guide orient="horz" pos="2160"/>
        <p:guide pos="2880"/>
      </p:guideLst>
    </p:cSldViewPr>
  </p:slideViewPr>
  <p:outlineViewPr>
    <p:cViewPr>
      <p:scale>
        <a:sx n="45" d="100"/>
        <a:sy n="45"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DDF7E-DE2B-1A4F-8305-B64BB7E28F9D}" type="datetimeFigureOut">
              <a:t>7/6/16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7DA62C-436E-094D-8374-D449BD9E313C}" type="slidenum">
              <a:t>‹#›</a:t>
            </a:fld>
            <a:endParaRPr lang="en-US"/>
          </a:p>
        </p:txBody>
      </p:sp>
    </p:spTree>
    <p:extLst>
      <p:ext uri="{BB962C8B-B14F-4D97-AF65-F5344CB8AC3E}">
        <p14:creationId xmlns:p14="http://schemas.microsoft.com/office/powerpoint/2010/main" val="11616942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49CF01-A521-3E43-BB9C-425A143AE706}" type="datetimeFigureOut">
              <a:t>7/6/16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5BA3E-F9A0-1D43-A5E4-84EFC619F608}" type="slidenum">
              <a:t>‹#›</a:t>
            </a:fld>
            <a:endParaRPr lang="en-US"/>
          </a:p>
        </p:txBody>
      </p:sp>
    </p:spTree>
    <p:extLst>
      <p:ext uri="{BB962C8B-B14F-4D97-AF65-F5344CB8AC3E}">
        <p14:creationId xmlns:p14="http://schemas.microsoft.com/office/powerpoint/2010/main" val="3664457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49CF01-A521-3E43-BB9C-425A143AE706}" type="datetimeFigureOut">
              <a:t>7/6/16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5BA3E-F9A0-1D43-A5E4-84EFC619F608}" type="slidenum">
              <a:t>‹#›</a:t>
            </a:fld>
            <a:endParaRPr lang="en-US"/>
          </a:p>
        </p:txBody>
      </p:sp>
    </p:spTree>
    <p:extLst>
      <p:ext uri="{BB962C8B-B14F-4D97-AF65-F5344CB8AC3E}">
        <p14:creationId xmlns:p14="http://schemas.microsoft.com/office/powerpoint/2010/main" val="150197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49CF01-A521-3E43-BB9C-425A143AE706}" type="datetimeFigureOut">
              <a:t>7/6/16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5BA3E-F9A0-1D43-A5E4-84EFC619F608}" type="slidenum">
              <a:t>‹#›</a:t>
            </a:fld>
            <a:endParaRPr lang="en-US"/>
          </a:p>
        </p:txBody>
      </p:sp>
    </p:spTree>
    <p:extLst>
      <p:ext uri="{BB962C8B-B14F-4D97-AF65-F5344CB8AC3E}">
        <p14:creationId xmlns:p14="http://schemas.microsoft.com/office/powerpoint/2010/main" val="674328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49CF01-A521-3E43-BB9C-425A143AE706}" type="datetimeFigureOut">
              <a:t>7/6/16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5BA3E-F9A0-1D43-A5E4-84EFC619F608}" type="slidenum">
              <a:t>‹#›</a:t>
            </a:fld>
            <a:endParaRPr lang="en-US"/>
          </a:p>
        </p:txBody>
      </p:sp>
    </p:spTree>
    <p:extLst>
      <p:ext uri="{BB962C8B-B14F-4D97-AF65-F5344CB8AC3E}">
        <p14:creationId xmlns:p14="http://schemas.microsoft.com/office/powerpoint/2010/main" val="3411338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49CF01-A521-3E43-BB9C-425A143AE706}" type="datetimeFigureOut">
              <a:t>7/6/16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5BA3E-F9A0-1D43-A5E4-84EFC619F608}" type="slidenum">
              <a:t>‹#›</a:t>
            </a:fld>
            <a:endParaRPr lang="en-US"/>
          </a:p>
        </p:txBody>
      </p:sp>
    </p:spTree>
    <p:extLst>
      <p:ext uri="{BB962C8B-B14F-4D97-AF65-F5344CB8AC3E}">
        <p14:creationId xmlns:p14="http://schemas.microsoft.com/office/powerpoint/2010/main" val="2572134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49CF01-A521-3E43-BB9C-425A143AE706}" type="datetimeFigureOut">
              <a:t>7/6/16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E5BA3E-F9A0-1D43-A5E4-84EFC619F608}" type="slidenum">
              <a:t>‹#›</a:t>
            </a:fld>
            <a:endParaRPr lang="en-US"/>
          </a:p>
        </p:txBody>
      </p:sp>
    </p:spTree>
    <p:extLst>
      <p:ext uri="{BB962C8B-B14F-4D97-AF65-F5344CB8AC3E}">
        <p14:creationId xmlns:p14="http://schemas.microsoft.com/office/powerpoint/2010/main" val="3122034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49CF01-A521-3E43-BB9C-425A143AE706}" type="datetimeFigureOut">
              <a:t>7/6/16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E5BA3E-F9A0-1D43-A5E4-84EFC619F608}" type="slidenum">
              <a:t>‹#›</a:t>
            </a:fld>
            <a:endParaRPr lang="en-US"/>
          </a:p>
        </p:txBody>
      </p:sp>
    </p:spTree>
    <p:extLst>
      <p:ext uri="{BB962C8B-B14F-4D97-AF65-F5344CB8AC3E}">
        <p14:creationId xmlns:p14="http://schemas.microsoft.com/office/powerpoint/2010/main" val="223183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49CF01-A521-3E43-BB9C-425A143AE706}" type="datetimeFigureOut">
              <a:t>7/6/16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E5BA3E-F9A0-1D43-A5E4-84EFC619F608}" type="slidenum">
              <a:t>‹#›</a:t>
            </a:fld>
            <a:endParaRPr lang="en-US"/>
          </a:p>
        </p:txBody>
      </p:sp>
    </p:spTree>
    <p:extLst>
      <p:ext uri="{BB962C8B-B14F-4D97-AF65-F5344CB8AC3E}">
        <p14:creationId xmlns:p14="http://schemas.microsoft.com/office/powerpoint/2010/main" val="1009602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49CF01-A521-3E43-BB9C-425A143AE706}" type="datetimeFigureOut">
              <a:t>7/6/16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E5BA3E-F9A0-1D43-A5E4-84EFC619F608}" type="slidenum">
              <a:t>‹#›</a:t>
            </a:fld>
            <a:endParaRPr lang="en-US"/>
          </a:p>
        </p:txBody>
      </p:sp>
    </p:spTree>
    <p:extLst>
      <p:ext uri="{BB962C8B-B14F-4D97-AF65-F5344CB8AC3E}">
        <p14:creationId xmlns:p14="http://schemas.microsoft.com/office/powerpoint/2010/main" val="3023664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49CF01-A521-3E43-BB9C-425A143AE706}" type="datetimeFigureOut">
              <a:t>7/6/16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E5BA3E-F9A0-1D43-A5E4-84EFC619F608}" type="slidenum">
              <a:t>‹#›</a:t>
            </a:fld>
            <a:endParaRPr lang="en-US"/>
          </a:p>
        </p:txBody>
      </p:sp>
    </p:spTree>
    <p:extLst>
      <p:ext uri="{BB962C8B-B14F-4D97-AF65-F5344CB8AC3E}">
        <p14:creationId xmlns:p14="http://schemas.microsoft.com/office/powerpoint/2010/main" val="1929116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49CF01-A521-3E43-BB9C-425A143AE706}" type="datetimeFigureOut">
              <a:t>7/6/16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E5BA3E-F9A0-1D43-A5E4-84EFC619F608}" type="slidenum">
              <a:t>‹#›</a:t>
            </a:fld>
            <a:endParaRPr lang="en-US"/>
          </a:p>
        </p:txBody>
      </p:sp>
    </p:spTree>
    <p:extLst>
      <p:ext uri="{BB962C8B-B14F-4D97-AF65-F5344CB8AC3E}">
        <p14:creationId xmlns:p14="http://schemas.microsoft.com/office/powerpoint/2010/main" val="1968681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49CF01-A521-3E43-BB9C-425A143AE706}" type="datetimeFigureOut">
              <a:t>7/6/16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E5BA3E-F9A0-1D43-A5E4-84EFC619F608}" type="slidenum">
              <a:t>‹#›</a:t>
            </a:fld>
            <a:endParaRPr lang="en-US"/>
          </a:p>
        </p:txBody>
      </p:sp>
    </p:spTree>
    <p:extLst>
      <p:ext uri="{BB962C8B-B14F-4D97-AF65-F5344CB8AC3E}">
        <p14:creationId xmlns:p14="http://schemas.microsoft.com/office/powerpoint/2010/main" val="1393034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hyperlink" Target="http://genome.ucsc.edu/training/" TargetMode="External"/><Relationship Id="rId4" Type="http://schemas.openxmlformats.org/officeDocument/2006/relationships/image" Target="../media/image21.tiff"/><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hyperlink" Target="mailto:genome@soe.ucsc.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genome.ucsc.edu/goldenPath/newsarch.html%2304201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iorxiv.org/content/early/2016/07/07/062497"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203" y="960813"/>
            <a:ext cx="8743626" cy="1470025"/>
          </a:xfrm>
        </p:spPr>
        <p:txBody>
          <a:bodyPr>
            <a:noAutofit/>
          </a:bodyPr>
          <a:lstStyle/>
          <a:p>
            <a:r>
              <a:rPr lang="en-US" b="1"/>
              <a:t>GTEx in the UCSC Genome Browser</a:t>
            </a:r>
            <a:br>
              <a:rPr lang="en-US" b="1"/>
            </a:br>
            <a:r>
              <a:rPr lang="en-US" sz="2800" i="1">
                <a:solidFill>
                  <a:schemeClr val="tx2"/>
                </a:solidFill>
                <a:latin typeface="+mn-lt"/>
                <a:ea typeface="+mn-ea"/>
                <a:cs typeface="+mn-cs"/>
              </a:rPr>
              <a:t>July 2016 Update</a:t>
            </a:r>
          </a:p>
        </p:txBody>
      </p:sp>
      <p:sp>
        <p:nvSpPr>
          <p:cNvPr id="3" name="Subtitle 2"/>
          <p:cNvSpPr>
            <a:spLocks noGrp="1"/>
          </p:cNvSpPr>
          <p:nvPr>
            <p:ph type="subTitle" idx="1"/>
          </p:nvPr>
        </p:nvSpPr>
        <p:spPr>
          <a:xfrm>
            <a:off x="617592" y="3621603"/>
            <a:ext cx="7822006" cy="2927149"/>
          </a:xfrm>
        </p:spPr>
        <p:txBody>
          <a:bodyPr>
            <a:normAutofit/>
          </a:bodyPr>
          <a:lstStyle/>
          <a:p>
            <a:pPr algn="l"/>
            <a:r>
              <a:rPr lang="en-US" sz="2800" b="1" i="1">
                <a:solidFill>
                  <a:schemeClr val="tx2"/>
                </a:solidFill>
              </a:rPr>
              <a:t>Kate Rosenbloom</a:t>
            </a:r>
          </a:p>
          <a:p>
            <a:pPr algn="l"/>
            <a:r>
              <a:rPr lang="en-US" sz="2800" i="1">
                <a:solidFill>
                  <a:schemeClr val="tx2"/>
                </a:solidFill>
              </a:rPr>
              <a:t>UCSC Genome Browser Group</a:t>
            </a:r>
          </a:p>
          <a:p>
            <a:pPr algn="l"/>
            <a:endParaRPr lang="en-US" sz="2800" i="1">
              <a:solidFill>
                <a:schemeClr val="tx2"/>
              </a:solidFill>
            </a:endParaRPr>
          </a:p>
          <a:p>
            <a:pPr algn="l"/>
            <a:endParaRPr lang="en-US" sz="2800" i="1">
              <a:solidFill>
                <a:schemeClr val="tx2"/>
              </a:solidFill>
            </a:endParaRPr>
          </a:p>
          <a:p>
            <a:pPr algn="l"/>
            <a:endParaRPr lang="en-US" sz="2800" i="1">
              <a:solidFill>
                <a:schemeClr val="tx2"/>
              </a:solidFill>
            </a:endParaRPr>
          </a:p>
        </p:txBody>
      </p:sp>
      <p:pic>
        <p:nvPicPr>
          <p:cNvPr id="5" name="Picture 4" descr="GenomicsInstituteOFFICIAL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592" y="4832279"/>
            <a:ext cx="3543978" cy="689789"/>
          </a:xfrm>
          <a:prstGeom prst="rect">
            <a:avLst/>
          </a:prstGeom>
          <a:ln w="25400">
            <a:noFill/>
          </a:ln>
          <a:effectLst/>
        </p:spPr>
      </p:pic>
      <p:pic>
        <p:nvPicPr>
          <p:cNvPr id="6" name="Picture 5"/>
          <p:cNvPicPr>
            <a:picLocks noChangeAspect="1"/>
          </p:cNvPicPr>
          <p:nvPr/>
        </p:nvPicPr>
        <p:blipFill>
          <a:blip r:embed="rId3"/>
          <a:stretch>
            <a:fillRect/>
          </a:stretch>
        </p:blipFill>
        <p:spPr>
          <a:xfrm>
            <a:off x="5755282" y="2679014"/>
            <a:ext cx="2843054" cy="2843054"/>
          </a:xfrm>
          <a:prstGeom prst="rect">
            <a:avLst/>
          </a:prstGeom>
        </p:spPr>
      </p:pic>
    </p:spTree>
    <p:extLst>
      <p:ext uri="{BB962C8B-B14F-4D97-AF65-F5344CB8AC3E}">
        <p14:creationId xmlns:p14="http://schemas.microsoft.com/office/powerpoint/2010/main" val="1931132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0774" y="2057400"/>
            <a:ext cx="8873525" cy="3568700"/>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130774" y="1003300"/>
            <a:ext cx="8873525" cy="911448"/>
          </a:xfrm>
          <a:prstGeom prst="rect">
            <a:avLst/>
          </a:prstGeom>
          <a:ln>
            <a:solidFill>
              <a:schemeClr val="tx1"/>
            </a:solidFill>
          </a:ln>
        </p:spPr>
      </p:pic>
      <p:sp>
        <p:nvSpPr>
          <p:cNvPr id="7" name="Rectangle 6"/>
          <p:cNvSpPr/>
          <p:nvPr/>
        </p:nvSpPr>
        <p:spPr>
          <a:xfrm>
            <a:off x="2921893" y="130316"/>
            <a:ext cx="2131814" cy="707886"/>
          </a:xfrm>
          <a:prstGeom prst="rect">
            <a:avLst/>
          </a:prstGeom>
        </p:spPr>
        <p:txBody>
          <a:bodyPr wrap="none">
            <a:spAutoFit/>
          </a:bodyPr>
          <a:lstStyle/>
          <a:p>
            <a:pPr lvl="0"/>
            <a:r>
              <a:rPr lang="en-US" sz="4000">
                <a:solidFill>
                  <a:prstClr val="black"/>
                </a:solidFill>
              </a:rPr>
              <a:t>Outreach</a:t>
            </a:r>
          </a:p>
        </p:txBody>
      </p:sp>
      <p:sp>
        <p:nvSpPr>
          <p:cNvPr id="8" name="TextBox 7"/>
          <p:cNvSpPr txBox="1"/>
          <p:nvPr/>
        </p:nvSpPr>
        <p:spPr>
          <a:xfrm>
            <a:off x="130774" y="5746234"/>
            <a:ext cx="8565863" cy="923330"/>
          </a:xfrm>
          <a:prstGeom prst="rect">
            <a:avLst/>
          </a:prstGeom>
          <a:noFill/>
        </p:spPr>
        <p:txBody>
          <a:bodyPr wrap="square" rtlCol="0">
            <a:spAutoFit/>
          </a:bodyPr>
          <a:lstStyle/>
          <a:p>
            <a:r>
              <a:rPr lang="en-US"/>
              <a:t>In addition to the usual Genome Browser announcements and news section, a recent blog post was written to publicise GTEx resources at UCSC.  The post included a public session – currently the most accessed session on the new Public Sessions page.</a:t>
            </a:r>
          </a:p>
        </p:txBody>
      </p:sp>
    </p:spTree>
    <p:extLst>
      <p:ext uri="{BB962C8B-B14F-4D97-AF65-F5344CB8AC3E}">
        <p14:creationId xmlns:p14="http://schemas.microsoft.com/office/powerpoint/2010/main" val="6163208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49300"/>
          </a:xfrm>
        </p:spPr>
        <p:txBody>
          <a:bodyPr>
            <a:normAutofit/>
          </a:bodyPr>
          <a:lstStyle/>
          <a:p>
            <a:r>
              <a:rPr lang="en-US" sz="3600"/>
              <a:t>In Progress:  ASE summary tracks</a:t>
            </a:r>
          </a:p>
        </p:txBody>
      </p:sp>
      <p:pic>
        <p:nvPicPr>
          <p:cNvPr id="4" name="Picture 3" descr="gtexAseH19.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558" y="795338"/>
            <a:ext cx="6917642" cy="4829539"/>
          </a:xfrm>
          <a:prstGeom prst="rect">
            <a:avLst/>
          </a:prstGeom>
          <a:ln>
            <a:solidFill>
              <a:schemeClr val="tx1"/>
            </a:solidFill>
          </a:ln>
        </p:spPr>
      </p:pic>
      <p:sp>
        <p:nvSpPr>
          <p:cNvPr id="6" name="TextBox 5"/>
          <p:cNvSpPr txBox="1"/>
          <p:nvPr/>
        </p:nvSpPr>
        <p:spPr>
          <a:xfrm>
            <a:off x="279400" y="5677046"/>
            <a:ext cx="8585200" cy="1200329"/>
          </a:xfrm>
          <a:prstGeom prst="rect">
            <a:avLst/>
          </a:prstGeom>
          <a:noFill/>
        </p:spPr>
        <p:txBody>
          <a:bodyPr wrap="square" rtlCol="0">
            <a:spAutoFit/>
          </a:bodyPr>
          <a:lstStyle/>
          <a:p>
            <a:r>
              <a:rPr lang="en-US"/>
              <a:t>ASE sites are colored by allelic imbalance value (gray for low AE,  GTEx tissue color for high AE).  Both H19 and CTSD loci shown here are highly expressed, but only H19 shows marked ASE. These genes are non-adjacent on chromosome 11, viewed together here via the Genome Browser multi-region feature (red vertical bar separates the two regions).</a:t>
            </a:r>
          </a:p>
        </p:txBody>
      </p:sp>
    </p:spTree>
    <p:extLst>
      <p:ext uri="{BB962C8B-B14F-4D97-AF65-F5344CB8AC3E}">
        <p14:creationId xmlns:p14="http://schemas.microsoft.com/office/powerpoint/2010/main" val="244261218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560"/>
            <a:ext cx="8229600" cy="1143000"/>
          </a:xfrm>
        </p:spPr>
        <p:txBody>
          <a:bodyPr/>
          <a:lstStyle/>
          <a:p>
            <a:r>
              <a:rPr lang="en-US"/>
              <a:t>In Progress:  Data summaries</a:t>
            </a:r>
          </a:p>
        </p:txBody>
      </p:sp>
      <p:sp>
        <p:nvSpPr>
          <p:cNvPr id="3" name="Content Placeholder 2"/>
          <p:cNvSpPr>
            <a:spLocks noGrp="1"/>
          </p:cNvSpPr>
          <p:nvPr>
            <p:ph idx="1"/>
          </p:nvPr>
        </p:nvSpPr>
        <p:spPr>
          <a:xfrm>
            <a:off x="457200" y="666272"/>
            <a:ext cx="8229600" cy="4525963"/>
          </a:xfrm>
        </p:spPr>
        <p:txBody>
          <a:bodyPr>
            <a:normAutofit/>
          </a:bodyPr>
          <a:lstStyle/>
          <a:p>
            <a:pPr marL="0" indent="0">
              <a:buNone/>
            </a:pPr>
            <a:endParaRPr lang="en-US"/>
          </a:p>
          <a:p>
            <a:pPr>
              <a:buFontTx/>
              <a:buChar char="•"/>
            </a:pPr>
            <a:endParaRPr lang="en-US"/>
          </a:p>
        </p:txBody>
      </p:sp>
      <p:pic>
        <p:nvPicPr>
          <p:cNvPr id="7" name="Picture 6" descr="GTEXCluster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300" y="1177850"/>
            <a:ext cx="5827716" cy="3702600"/>
          </a:xfrm>
          <a:prstGeom prst="rect">
            <a:avLst/>
          </a:prstGeom>
          <a:ln>
            <a:solidFill>
              <a:schemeClr val="tx1">
                <a:lumMod val="50000"/>
                <a:lumOff val="50000"/>
              </a:schemeClr>
            </a:solidFill>
          </a:ln>
        </p:spPr>
      </p:pic>
      <p:sp>
        <p:nvSpPr>
          <p:cNvPr id="4" name="TextBox 3"/>
          <p:cNvSpPr txBox="1"/>
          <p:nvPr/>
        </p:nvSpPr>
        <p:spPr>
          <a:xfrm>
            <a:off x="1028700" y="5052535"/>
            <a:ext cx="6629400" cy="1569660"/>
          </a:xfrm>
          <a:prstGeom prst="rect">
            <a:avLst/>
          </a:prstGeom>
          <a:noFill/>
        </p:spPr>
        <p:txBody>
          <a:bodyPr wrap="square" rtlCol="0">
            <a:spAutoFit/>
          </a:bodyPr>
          <a:lstStyle/>
          <a:p>
            <a:r>
              <a:rPr lang="en-US" sz="2400"/>
              <a:t>Additional high-level views are being developed to expand the GTEx track description.  Here, a T-SNE clustering of GTEx gene expression is colored by tissue.</a:t>
            </a:r>
          </a:p>
        </p:txBody>
      </p:sp>
    </p:spTree>
    <p:extLst>
      <p:ext uri="{BB962C8B-B14F-4D97-AF65-F5344CB8AC3E}">
        <p14:creationId xmlns:p14="http://schemas.microsoft.com/office/powerpoint/2010/main" val="363201997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560"/>
            <a:ext cx="8229600" cy="1143000"/>
          </a:xfrm>
        </p:spPr>
        <p:txBody>
          <a:bodyPr/>
          <a:lstStyle/>
          <a:p>
            <a:r>
              <a:rPr lang="en-US"/>
              <a:t>Future Plans</a:t>
            </a:r>
          </a:p>
        </p:txBody>
      </p:sp>
      <p:sp>
        <p:nvSpPr>
          <p:cNvPr id="3" name="Content Placeholder 2"/>
          <p:cNvSpPr>
            <a:spLocks noGrp="1"/>
          </p:cNvSpPr>
          <p:nvPr>
            <p:ph idx="1"/>
          </p:nvPr>
        </p:nvSpPr>
        <p:spPr>
          <a:xfrm>
            <a:off x="457200" y="885791"/>
            <a:ext cx="8229600" cy="4525963"/>
          </a:xfrm>
        </p:spPr>
        <p:txBody>
          <a:bodyPr>
            <a:normAutofit/>
          </a:bodyPr>
          <a:lstStyle/>
          <a:p>
            <a:r>
              <a:rPr lang="en-US"/>
              <a:t>eQTL track</a:t>
            </a:r>
          </a:p>
          <a:p>
            <a:endParaRPr lang="en-US"/>
          </a:p>
          <a:p>
            <a:r>
              <a:rPr lang="en-US"/>
              <a:t>Body Map graphic for tissue selection</a:t>
            </a:r>
          </a:p>
          <a:p>
            <a:endParaRPr lang="en-US"/>
          </a:p>
          <a:p>
            <a:r>
              <a:rPr lang="en-US"/>
              <a:t>Integrate GTEx data into Gene Sorter tool</a:t>
            </a:r>
          </a:p>
          <a:p>
            <a:pPr>
              <a:buFontTx/>
              <a:buChar char="•"/>
            </a:pPr>
            <a:endParaRPr lang="en-US"/>
          </a:p>
        </p:txBody>
      </p:sp>
      <p:pic>
        <p:nvPicPr>
          <p:cNvPr id="5" name="Picture 4"/>
          <p:cNvPicPr>
            <a:picLocks noChangeAspect="1"/>
          </p:cNvPicPr>
          <p:nvPr/>
        </p:nvPicPr>
        <p:blipFill>
          <a:blip r:embed="rId2"/>
          <a:stretch>
            <a:fillRect/>
          </a:stretch>
        </p:blipFill>
        <p:spPr>
          <a:xfrm>
            <a:off x="862283" y="3958349"/>
            <a:ext cx="7247270" cy="2188175"/>
          </a:xfrm>
          <a:prstGeom prst="rect">
            <a:avLst/>
          </a:prstGeom>
        </p:spPr>
      </p:pic>
    </p:spTree>
    <p:extLst>
      <p:ext uri="{BB962C8B-B14F-4D97-AF65-F5344CB8AC3E}">
        <p14:creationId xmlns:p14="http://schemas.microsoft.com/office/powerpoint/2010/main" val="90067824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232" y="39439"/>
            <a:ext cx="8229600" cy="1143000"/>
          </a:xfrm>
        </p:spPr>
        <p:txBody>
          <a:bodyPr/>
          <a:lstStyle/>
          <a:p>
            <a:r>
              <a:rPr lang="en-US"/>
              <a:t>Future Plans, cont.</a:t>
            </a:r>
          </a:p>
        </p:txBody>
      </p:sp>
      <p:pic>
        <p:nvPicPr>
          <p:cNvPr id="4" name="Picture 3" descr="hgt_hgwdev_kate_7aef_c756b0.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995" y="2177132"/>
            <a:ext cx="8278805" cy="3710131"/>
          </a:xfrm>
          <a:prstGeom prst="rect">
            <a:avLst/>
          </a:prstGeom>
          <a:ln>
            <a:solidFill>
              <a:schemeClr val="tx1"/>
            </a:solidFill>
          </a:ln>
        </p:spPr>
      </p:pic>
      <p:sp>
        <p:nvSpPr>
          <p:cNvPr id="5" name="TextBox 4"/>
          <p:cNvSpPr txBox="1"/>
          <p:nvPr/>
        </p:nvSpPr>
        <p:spPr>
          <a:xfrm>
            <a:off x="457200" y="5913695"/>
            <a:ext cx="8557459" cy="646331"/>
          </a:xfrm>
          <a:prstGeom prst="rect">
            <a:avLst/>
          </a:prstGeom>
          <a:noFill/>
        </p:spPr>
        <p:txBody>
          <a:bodyPr wrap="square" rtlCol="0">
            <a:spAutoFit/>
          </a:bodyPr>
          <a:lstStyle/>
          <a:p>
            <a:r>
              <a:rPr lang="en-US"/>
              <a:t>Gender expression differences graph.  The tissue filter was applied here to exclude</a:t>
            </a:r>
          </a:p>
          <a:p>
            <a:r>
              <a:rPr lang="en-US"/>
              <a:t>gender-specific tissues.</a:t>
            </a:r>
          </a:p>
        </p:txBody>
      </p:sp>
      <p:sp>
        <p:nvSpPr>
          <p:cNvPr id="3" name="Rectangle 2"/>
          <p:cNvSpPr/>
          <p:nvPr/>
        </p:nvSpPr>
        <p:spPr>
          <a:xfrm>
            <a:off x="457199" y="1182439"/>
            <a:ext cx="8557459" cy="830997"/>
          </a:xfrm>
          <a:prstGeom prst="rect">
            <a:avLst/>
          </a:prstGeom>
        </p:spPr>
        <p:txBody>
          <a:bodyPr wrap="square">
            <a:spAutoFit/>
          </a:bodyPr>
          <a:lstStyle/>
          <a:p>
            <a:r>
              <a:rPr lang="en-US" sz="2400"/>
              <a:t>* Feature enhancement to GTEx gene track:  comparison function to subset samples and display</a:t>
            </a:r>
          </a:p>
        </p:txBody>
      </p:sp>
    </p:spTree>
    <p:extLst>
      <p:ext uri="{BB962C8B-B14F-4D97-AF65-F5344CB8AC3E}">
        <p14:creationId xmlns:p14="http://schemas.microsoft.com/office/powerpoint/2010/main" val="2633740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56" y="119473"/>
            <a:ext cx="8229600" cy="1143000"/>
          </a:xfrm>
        </p:spPr>
        <p:txBody>
          <a:bodyPr/>
          <a:lstStyle/>
          <a:p>
            <a:r>
              <a:rPr lang="en-US"/>
              <a:t>Browser News for 2016</a:t>
            </a:r>
          </a:p>
        </p:txBody>
      </p:sp>
      <p:sp>
        <p:nvSpPr>
          <p:cNvPr id="3" name="Content Placeholder 2"/>
          <p:cNvSpPr>
            <a:spLocks noGrp="1"/>
          </p:cNvSpPr>
          <p:nvPr>
            <p:ph idx="1"/>
          </p:nvPr>
        </p:nvSpPr>
        <p:spPr>
          <a:xfrm>
            <a:off x="203810" y="1268354"/>
            <a:ext cx="8940190" cy="5393888"/>
          </a:xfrm>
        </p:spPr>
        <p:txBody>
          <a:bodyPr>
            <a:normAutofit fontScale="85000" lnSpcReduction="10000"/>
          </a:bodyPr>
          <a:lstStyle/>
          <a:p>
            <a:r>
              <a:rPr lang="en-US"/>
              <a:t>Multi-region view:  </a:t>
            </a:r>
            <a:r>
              <a:rPr lang="en-US" sz="2800" i="1"/>
              <a:t>exon-only, gene-only, custom regions</a:t>
            </a:r>
          </a:p>
          <a:p>
            <a:pPr marL="0" indent="0">
              <a:buNone/>
            </a:pPr>
            <a:endParaRPr lang="en-US"/>
          </a:p>
          <a:p>
            <a:r>
              <a:rPr lang="en-US"/>
              <a:t>CRAM file support</a:t>
            </a:r>
          </a:p>
          <a:p>
            <a:endParaRPr lang="en-US"/>
          </a:p>
          <a:p>
            <a:pPr>
              <a:buFontTx/>
              <a:buChar char="•"/>
            </a:pPr>
            <a:r>
              <a:rPr lang="en-US"/>
              <a:t>Density graph feature for BAM tracks</a:t>
            </a:r>
          </a:p>
          <a:p>
            <a:pPr marL="0" indent="0">
              <a:buNone/>
            </a:pPr>
            <a:endParaRPr lang="en-US"/>
          </a:p>
          <a:p>
            <a:r>
              <a:rPr lang="en-US"/>
              <a:t>Public sessions page</a:t>
            </a:r>
          </a:p>
          <a:p>
            <a:endParaRPr lang="en-US"/>
          </a:p>
          <a:p>
            <a:r>
              <a:rPr lang="en-US"/>
              <a:t>Modernized home page and  ‘Gateway’ page (genome selection)</a:t>
            </a:r>
          </a:p>
          <a:p>
            <a:endParaRPr lang="en-US"/>
          </a:p>
          <a:p>
            <a:r>
              <a:rPr lang="en-US"/>
              <a:t>Asian mirror site</a:t>
            </a:r>
          </a:p>
          <a:p>
            <a:pPr marL="0" indent="0">
              <a:buNone/>
            </a:pPr>
            <a:endParaRPr lang="en-US"/>
          </a:p>
          <a:p>
            <a:pPr lvl="1"/>
            <a:endParaRPr lang="en-US"/>
          </a:p>
          <a:p>
            <a:pPr lvl="1"/>
            <a:endParaRPr lang="en-US"/>
          </a:p>
          <a:p>
            <a:endParaRPr lang="en-US"/>
          </a:p>
        </p:txBody>
      </p:sp>
      <p:pic>
        <p:nvPicPr>
          <p:cNvPr id="4" name="Picture 3"/>
          <p:cNvPicPr>
            <a:picLocks noChangeAspect="1"/>
          </p:cNvPicPr>
          <p:nvPr/>
        </p:nvPicPr>
        <p:blipFill>
          <a:blip r:embed="rId2"/>
          <a:stretch>
            <a:fillRect/>
          </a:stretch>
        </p:blipFill>
        <p:spPr>
          <a:xfrm>
            <a:off x="5347522" y="5439256"/>
            <a:ext cx="2898931" cy="1222986"/>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5225375" y="1859742"/>
            <a:ext cx="3351681" cy="1148610"/>
          </a:xfrm>
          <a:prstGeom prst="rect">
            <a:avLst/>
          </a:prstGeom>
          <a:ln>
            <a:solidFill>
              <a:schemeClr val="tx1"/>
            </a:solidFill>
          </a:ln>
        </p:spPr>
      </p:pic>
    </p:spTree>
    <p:extLst>
      <p:ext uri="{BB962C8B-B14F-4D97-AF65-F5344CB8AC3E}">
        <p14:creationId xmlns:p14="http://schemas.microsoft.com/office/powerpoint/2010/main" val="25589142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119" y="-198421"/>
            <a:ext cx="6355329" cy="902816"/>
          </a:xfrm>
        </p:spPr>
        <p:txBody>
          <a:bodyPr>
            <a:normAutofit/>
          </a:bodyPr>
          <a:lstStyle/>
          <a:p>
            <a:r>
              <a:rPr lang="en-US" sz="3200"/>
              <a:t>Acknowledgements</a:t>
            </a:r>
          </a:p>
        </p:txBody>
      </p:sp>
      <p:sp>
        <p:nvSpPr>
          <p:cNvPr id="3" name="Content Placeholder 2"/>
          <p:cNvSpPr>
            <a:spLocks noGrp="1"/>
          </p:cNvSpPr>
          <p:nvPr>
            <p:ph idx="1"/>
          </p:nvPr>
        </p:nvSpPr>
        <p:spPr>
          <a:xfrm>
            <a:off x="457200" y="3500023"/>
            <a:ext cx="9017000" cy="4525963"/>
          </a:xfrm>
        </p:spPr>
        <p:txBody>
          <a:bodyPr>
            <a:normAutofit/>
          </a:bodyPr>
          <a:lstStyle/>
          <a:p>
            <a:pPr marL="0" indent="0">
              <a:buNone/>
            </a:pPr>
            <a:r>
              <a:rPr lang="en-US" sz="1800" b="1"/>
              <a:t>Colleagues</a:t>
            </a:r>
            <a:r>
              <a:rPr lang="en-US" sz="1800"/>
              <a:t>:  UCSC Genome Browser group          			 </a:t>
            </a:r>
            <a:r>
              <a:rPr lang="en-US" sz="1800" b="1"/>
              <a:t>PI</a:t>
            </a:r>
            <a:r>
              <a:rPr lang="en-US" sz="1800"/>
              <a:t>:  Jim Kent</a:t>
            </a:r>
          </a:p>
          <a:p>
            <a:pPr marL="0" indent="0">
              <a:buNone/>
            </a:pPr>
            <a:r>
              <a:rPr lang="en-US" sz="1800"/>
              <a:t>Chris Lee and Parisa Nejad (UCSC QA team) reviewed and released the GTEx tracks.</a:t>
            </a:r>
          </a:p>
          <a:p>
            <a:pPr marL="0" indent="0">
              <a:buNone/>
            </a:pPr>
            <a:r>
              <a:rPr lang="en-US" sz="1800"/>
              <a:t>John Vivian, Melissa Cline, and Benedict Paten (UCSC CGL lab) were responsible for the </a:t>
            </a:r>
          </a:p>
          <a:p>
            <a:pPr marL="0" indent="0">
              <a:buNone/>
            </a:pPr>
            <a:r>
              <a:rPr lang="en-US" sz="1800"/>
              <a:t>RNA-seq recompute and signal generation for the GTEx signal hub.</a:t>
            </a:r>
          </a:p>
          <a:p>
            <a:pPr marL="0" indent="0">
              <a:buNone/>
            </a:pPr>
            <a:endParaRPr lang="en-US" sz="100"/>
          </a:p>
          <a:p>
            <a:pPr marL="0" indent="0">
              <a:buNone/>
            </a:pPr>
            <a:r>
              <a:rPr lang="en-US" sz="1800" b="1"/>
              <a:t>Collaborators</a:t>
            </a:r>
            <a:r>
              <a:rPr lang="en-US" sz="1800"/>
              <a:t>:  GTEx LDACC, Consortium and Analysis Group</a:t>
            </a:r>
          </a:p>
          <a:p>
            <a:pPr marL="0" indent="0">
              <a:buNone/>
            </a:pPr>
            <a:r>
              <a:rPr lang="en-US" sz="1800"/>
              <a:t>Stephane Castel and Tuuli Lappalainen (of NY Genome Ctr) provided design guidance </a:t>
            </a:r>
          </a:p>
          <a:p>
            <a:pPr marL="0" indent="0">
              <a:buNone/>
            </a:pPr>
            <a:r>
              <a:rPr lang="en-US" sz="1800"/>
              <a:t>and data  </a:t>
            </a:r>
            <a:r>
              <a:rPr lang="en-US" sz="1800"/>
              <a:t>for ASE tracks.</a:t>
            </a:r>
          </a:p>
          <a:p>
            <a:pPr marL="0" indent="0">
              <a:buNone/>
            </a:pPr>
            <a:r>
              <a:rPr lang="en-US" sz="1800"/>
              <a:t>Tim Sullivan (Broad Inst) and Anna Vlasova (CRG, Barcelona) instigated and provided </a:t>
            </a:r>
          </a:p>
          <a:p>
            <a:pPr marL="0" indent="0">
              <a:buNone/>
            </a:pPr>
            <a:r>
              <a:rPr lang="en-US" sz="1800"/>
              <a:t>guidance and review of the GTEx signal hub. </a:t>
            </a:r>
            <a:endParaRPr lang="en-US" sz="1800"/>
          </a:p>
          <a:p>
            <a:pPr marL="0" indent="0">
              <a:buNone/>
            </a:pPr>
            <a:r>
              <a:rPr lang="en-US" sz="1800" b="1"/>
              <a:t>Funding</a:t>
            </a:r>
            <a:r>
              <a:rPr lang="en-US" sz="1600"/>
              <a:t>:  </a:t>
            </a:r>
            <a:r>
              <a:rPr lang="en-US" sz="1600" dirty="0" smtClean="0">
                <a:latin typeface="Arial"/>
                <a:cs typeface="Arial"/>
              </a:rPr>
              <a:t>NHGRI (5 U41 HG002371-16 to UCSC Center for Genomic Science) </a:t>
            </a:r>
            <a:endParaRPr lang="en-US" sz="1600"/>
          </a:p>
        </p:txBody>
      </p:sp>
      <p:pic>
        <p:nvPicPr>
          <p:cNvPr id="5" name="Picture 4" descr="staffPicture1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528672"/>
            <a:ext cx="4851400" cy="2996751"/>
          </a:xfrm>
          <a:prstGeom prst="rect">
            <a:avLst/>
          </a:prstGeom>
        </p:spPr>
      </p:pic>
    </p:spTree>
    <p:extLst>
      <p:ext uri="{BB962C8B-B14F-4D97-AF65-F5344CB8AC3E}">
        <p14:creationId xmlns:p14="http://schemas.microsoft.com/office/powerpoint/2010/main" val="297335599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019048" y="1652440"/>
            <a:ext cx="8124952" cy="3477875"/>
          </a:xfrm>
          <a:prstGeom prst="rect">
            <a:avLst/>
          </a:prstGeom>
          <a:noFill/>
        </p:spPr>
        <p:txBody>
          <a:bodyPr wrap="square" rtlCol="0">
            <a:spAutoFit/>
          </a:bodyPr>
          <a:lstStyle/>
          <a:p>
            <a:r>
              <a:rPr lang="en-US" sz="2000" dirty="0" smtClean="0">
                <a:latin typeface="Arial"/>
                <a:cs typeface="Arial"/>
              </a:rPr>
              <a:t>Send us a message to our public mailing list: </a:t>
            </a:r>
          </a:p>
          <a:p>
            <a:r>
              <a:rPr lang="en-US" sz="2000" dirty="0" smtClean="0">
                <a:latin typeface="Arial"/>
                <a:cs typeface="Arial"/>
                <a:hlinkClick r:id="rId2"/>
              </a:rPr>
              <a:t>genome@soe.ucsc.edu</a:t>
            </a:r>
            <a:endParaRPr lang="en-US" sz="2000" dirty="0" smtClean="0">
              <a:latin typeface="Arial"/>
              <a:cs typeface="Arial"/>
            </a:endParaRPr>
          </a:p>
          <a:p>
            <a:endParaRPr lang="en-US" sz="2000" dirty="0" smtClean="0">
              <a:latin typeface="Arial"/>
              <a:cs typeface="Arial"/>
            </a:endParaRPr>
          </a:p>
          <a:p>
            <a:r>
              <a:rPr lang="en-US" sz="2000" dirty="0" smtClean="0">
                <a:latin typeface="Arial"/>
                <a:cs typeface="Arial"/>
              </a:rPr>
              <a:t>View training info, </a:t>
            </a:r>
            <a:r>
              <a:rPr lang="en-US" sz="2000" dirty="0">
                <a:latin typeface="Arial"/>
                <a:cs typeface="Arial"/>
              </a:rPr>
              <a:t>v</a:t>
            </a:r>
            <a:r>
              <a:rPr lang="en-US" sz="2000" dirty="0" smtClean="0">
                <a:latin typeface="Arial"/>
                <a:cs typeface="Arial"/>
              </a:rPr>
              <a:t>ideos, and user’s </a:t>
            </a:r>
            <a:r>
              <a:rPr lang="en-US" sz="2000" dirty="0">
                <a:latin typeface="Arial"/>
                <a:cs typeface="Arial"/>
              </a:rPr>
              <a:t>g</a:t>
            </a:r>
            <a:r>
              <a:rPr lang="en-US" sz="2000" dirty="0" smtClean="0">
                <a:latin typeface="Arial"/>
                <a:cs typeface="Arial"/>
              </a:rPr>
              <a:t>uides: </a:t>
            </a:r>
          </a:p>
          <a:p>
            <a:r>
              <a:rPr lang="en-US" sz="2000" dirty="0" smtClean="0">
                <a:latin typeface="Arial"/>
                <a:cs typeface="Arial"/>
                <a:hlinkClick r:id="rId3"/>
              </a:rPr>
              <a:t>http://genome.ucsc.edu/training/</a:t>
            </a:r>
            <a:endParaRPr lang="en-US" sz="2000" dirty="0" smtClean="0">
              <a:latin typeface="Arial"/>
              <a:cs typeface="Arial"/>
            </a:endParaRPr>
          </a:p>
          <a:p>
            <a:endParaRPr lang="en-US" sz="2000" dirty="0">
              <a:latin typeface="Arial"/>
              <a:cs typeface="Arial"/>
            </a:endParaRPr>
          </a:p>
          <a:p>
            <a:r>
              <a:rPr lang="en-US" sz="2000" dirty="0" smtClean="0">
                <a:latin typeface="Arial"/>
                <a:cs typeface="Arial"/>
              </a:rPr>
              <a:t>Find us on:			Genome Browser</a:t>
            </a:r>
          </a:p>
          <a:p>
            <a:r>
              <a:rPr lang="en-US" sz="2000" dirty="0">
                <a:latin typeface="Arial"/>
                <a:cs typeface="Arial"/>
              </a:rPr>
              <a:t>					</a:t>
            </a:r>
          </a:p>
          <a:p>
            <a:r>
              <a:rPr lang="en-US" sz="2000" dirty="0" smtClean="0">
                <a:latin typeface="Arial"/>
                <a:cs typeface="Arial"/>
              </a:rPr>
              <a:t>					@GenomeBrowser</a:t>
            </a:r>
          </a:p>
          <a:p>
            <a:endParaRPr lang="en-US" sz="2000" dirty="0">
              <a:latin typeface="Arial"/>
              <a:cs typeface="Arial"/>
            </a:endParaRPr>
          </a:p>
          <a:p>
            <a:r>
              <a:rPr lang="en-US" sz="2000" dirty="0" smtClean="0">
                <a:latin typeface="Arial"/>
                <a:cs typeface="Arial"/>
              </a:rPr>
              <a:t>					UCSC Genome Browser</a:t>
            </a:r>
          </a:p>
        </p:txBody>
      </p:sp>
      <p:sp>
        <p:nvSpPr>
          <p:cNvPr id="2" name="Title 1"/>
          <p:cNvSpPr>
            <a:spLocks noGrp="1"/>
          </p:cNvSpPr>
          <p:nvPr>
            <p:ph type="title"/>
          </p:nvPr>
        </p:nvSpPr>
        <p:spPr/>
        <p:txBody>
          <a:bodyPr/>
          <a:lstStyle/>
          <a:p>
            <a:r>
              <a:rPr lang="en-US"/>
              <a:t>UCSC Browser Help</a:t>
            </a:r>
          </a:p>
        </p:txBody>
      </p:sp>
      <p:sp>
        <p:nvSpPr>
          <p:cNvPr id="4" name="TextBox 3"/>
          <p:cNvSpPr txBox="1"/>
          <p:nvPr/>
        </p:nvSpPr>
        <p:spPr>
          <a:xfrm>
            <a:off x="19572625" y="32537733"/>
            <a:ext cx="12630896" cy="5201424"/>
          </a:xfrm>
          <a:prstGeom prst="rect">
            <a:avLst/>
          </a:prstGeom>
          <a:noFill/>
          <a:ln w="12700" cmpd="sng">
            <a:solidFill>
              <a:srgbClr val="000000"/>
            </a:solidFill>
          </a:ln>
        </p:spPr>
        <p:txBody>
          <a:bodyPr wrap="square" numCol="2" spcCol="640080" rtlCol="0">
            <a:spAutoFit/>
          </a:bodyPr>
          <a:lstStyle/>
          <a:p>
            <a:r>
              <a:rPr lang="en-US" sz="4000" b="1" dirty="0" smtClean="0">
                <a:latin typeface="Arial"/>
                <a:cs typeface="Arial"/>
              </a:rPr>
              <a:t>More information:</a:t>
            </a:r>
          </a:p>
          <a:p>
            <a:endParaRPr lang="en-US" sz="2400" dirty="0" smtClean="0">
              <a:latin typeface="Arial"/>
              <a:cs typeface="Arial"/>
            </a:endParaRPr>
          </a:p>
          <a:p>
            <a:r>
              <a:rPr lang="en-US" sz="3200" dirty="0" smtClean="0">
                <a:latin typeface="Arial"/>
                <a:cs typeface="Arial"/>
              </a:rPr>
              <a:t>Send us a message on our public mailing list:</a:t>
            </a:r>
          </a:p>
          <a:p>
            <a:r>
              <a:rPr lang="en-US" sz="3200" dirty="0" smtClean="0">
                <a:latin typeface="Arial"/>
                <a:cs typeface="Arial"/>
                <a:hlinkClick r:id="rId2"/>
              </a:rPr>
              <a:t>genome@soe.ucsc.edu</a:t>
            </a:r>
            <a:endParaRPr lang="en-US" sz="3200" dirty="0" smtClean="0">
              <a:latin typeface="Arial"/>
              <a:cs typeface="Arial"/>
            </a:endParaRPr>
          </a:p>
          <a:p>
            <a:endParaRPr lang="en-US" sz="3200" dirty="0" smtClean="0">
              <a:latin typeface="Arial"/>
              <a:cs typeface="Arial"/>
            </a:endParaRPr>
          </a:p>
          <a:p>
            <a:r>
              <a:rPr lang="en-US" sz="3200" dirty="0" smtClean="0">
                <a:latin typeface="Arial"/>
                <a:cs typeface="Arial"/>
              </a:rPr>
              <a:t>View training info, </a:t>
            </a:r>
            <a:r>
              <a:rPr lang="en-US" sz="3200" dirty="0">
                <a:latin typeface="Arial"/>
                <a:cs typeface="Arial"/>
              </a:rPr>
              <a:t>v</a:t>
            </a:r>
            <a:r>
              <a:rPr lang="en-US" sz="3200" dirty="0" smtClean="0">
                <a:latin typeface="Arial"/>
                <a:cs typeface="Arial"/>
              </a:rPr>
              <a:t>ideos, and user’s </a:t>
            </a:r>
            <a:r>
              <a:rPr lang="en-US" sz="3200" dirty="0">
                <a:latin typeface="Arial"/>
                <a:cs typeface="Arial"/>
              </a:rPr>
              <a:t>g</a:t>
            </a:r>
            <a:r>
              <a:rPr lang="en-US" sz="3200" dirty="0" smtClean="0">
                <a:latin typeface="Arial"/>
                <a:cs typeface="Arial"/>
              </a:rPr>
              <a:t>uides: </a:t>
            </a:r>
          </a:p>
          <a:p>
            <a:r>
              <a:rPr lang="en-US" sz="3200" dirty="0" smtClean="0">
                <a:latin typeface="Arial"/>
                <a:cs typeface="Arial"/>
                <a:hlinkClick r:id="rId3"/>
              </a:rPr>
              <a:t>http://genome.ucsc.edu/training/</a:t>
            </a:r>
            <a:endParaRPr lang="en-US" sz="3200" dirty="0" smtClean="0">
              <a:latin typeface="Arial"/>
              <a:cs typeface="Arial"/>
            </a:endParaRPr>
          </a:p>
          <a:p>
            <a:r>
              <a:rPr lang="en-US" sz="1100" dirty="0" smtClean="0">
                <a:latin typeface="Arial"/>
                <a:cs typeface="Arial"/>
              </a:rPr>
              <a:t>		</a:t>
            </a:r>
          </a:p>
          <a:p>
            <a:endParaRPr lang="en-US" sz="1100" dirty="0" smtClean="0">
              <a:latin typeface="Arial"/>
              <a:cs typeface="Arial"/>
            </a:endParaRPr>
          </a:p>
          <a:p>
            <a:endParaRPr lang="en-US" sz="1100" dirty="0" smtClean="0">
              <a:latin typeface="Arial"/>
              <a:cs typeface="Arial"/>
            </a:endParaRPr>
          </a:p>
          <a:p>
            <a:endParaRPr lang="en-US" sz="1100" dirty="0" smtClean="0">
              <a:latin typeface="Arial"/>
              <a:cs typeface="Arial"/>
            </a:endParaRPr>
          </a:p>
          <a:p>
            <a:endParaRPr lang="en-US" sz="3200" dirty="0" smtClean="0">
              <a:latin typeface="Arial"/>
              <a:cs typeface="Arial"/>
            </a:endParaRPr>
          </a:p>
          <a:p>
            <a:endParaRPr lang="en-US" sz="3200" dirty="0">
              <a:latin typeface="Arial"/>
              <a:cs typeface="Arial"/>
            </a:endParaRPr>
          </a:p>
          <a:p>
            <a:r>
              <a:rPr lang="en-US" sz="3200" dirty="0" smtClean="0">
                <a:latin typeface="Arial"/>
                <a:cs typeface="Arial"/>
              </a:rPr>
              <a:t>Find us on: </a:t>
            </a:r>
            <a:endParaRPr lang="en-US" sz="3200" dirty="0">
              <a:latin typeface="Arial"/>
              <a:cs typeface="Arial"/>
            </a:endParaRPr>
          </a:p>
          <a:p>
            <a:endParaRPr lang="en-US" sz="3200" dirty="0" smtClean="0">
              <a:latin typeface="Arial"/>
              <a:cs typeface="Arial"/>
            </a:endParaRPr>
          </a:p>
          <a:p>
            <a:r>
              <a:rPr lang="en-US" sz="3200" dirty="0" smtClean="0">
                <a:latin typeface="Arial"/>
                <a:cs typeface="Arial"/>
              </a:rPr>
              <a:t>	       GenomeBrowser</a:t>
            </a:r>
            <a:endParaRPr lang="en-US" sz="3200" dirty="0">
              <a:latin typeface="Arial"/>
              <a:cs typeface="Arial"/>
            </a:endParaRPr>
          </a:p>
          <a:p>
            <a:endParaRPr lang="en-US" sz="3200" dirty="0" smtClean="0">
              <a:latin typeface="Arial"/>
              <a:cs typeface="Arial"/>
            </a:endParaRPr>
          </a:p>
          <a:p>
            <a:r>
              <a:rPr lang="en-US" sz="3200" dirty="0" smtClean="0">
                <a:latin typeface="Arial"/>
                <a:cs typeface="Arial"/>
              </a:rPr>
              <a:t>	       @GenomeBrowser</a:t>
            </a:r>
          </a:p>
          <a:p>
            <a:r>
              <a:rPr lang="en-US" sz="3200" dirty="0" smtClean="0">
                <a:latin typeface="Arial"/>
                <a:cs typeface="Arial"/>
              </a:rPr>
              <a:t>	</a:t>
            </a:r>
          </a:p>
          <a:p>
            <a:r>
              <a:rPr lang="en-US" sz="3200" dirty="0" smtClean="0">
                <a:latin typeface="Arial"/>
                <a:cs typeface="Arial"/>
              </a:rPr>
              <a:t>	       UCSC Genome Browser</a:t>
            </a:r>
          </a:p>
          <a:p>
            <a:endParaRPr lang="en-US" sz="3200" dirty="0" smtClean="0">
              <a:latin typeface="Arial"/>
              <a:cs typeface="Arial"/>
            </a:endParaRPr>
          </a:p>
        </p:txBody>
      </p:sp>
      <p:sp>
        <p:nvSpPr>
          <p:cNvPr id="5" name="TextBox 4"/>
          <p:cNvSpPr txBox="1"/>
          <p:nvPr/>
        </p:nvSpPr>
        <p:spPr>
          <a:xfrm>
            <a:off x="19725025" y="32690133"/>
            <a:ext cx="12630896" cy="5201424"/>
          </a:xfrm>
          <a:prstGeom prst="rect">
            <a:avLst/>
          </a:prstGeom>
          <a:noFill/>
          <a:ln w="12700" cmpd="sng">
            <a:solidFill>
              <a:srgbClr val="000000"/>
            </a:solidFill>
          </a:ln>
        </p:spPr>
        <p:txBody>
          <a:bodyPr wrap="square" numCol="2" spcCol="640080" rtlCol="0">
            <a:spAutoFit/>
          </a:bodyPr>
          <a:lstStyle/>
          <a:p>
            <a:r>
              <a:rPr lang="en-US" sz="4000" b="1" dirty="0" smtClean="0">
                <a:latin typeface="Arial"/>
                <a:cs typeface="Arial"/>
              </a:rPr>
              <a:t>More information:</a:t>
            </a:r>
          </a:p>
          <a:p>
            <a:endParaRPr lang="en-US" sz="2400" dirty="0" smtClean="0">
              <a:latin typeface="Arial"/>
              <a:cs typeface="Arial"/>
            </a:endParaRPr>
          </a:p>
          <a:p>
            <a:r>
              <a:rPr lang="en-US" sz="3200" dirty="0" smtClean="0">
                <a:latin typeface="Arial"/>
                <a:cs typeface="Arial"/>
              </a:rPr>
              <a:t>Send us a message on our public mailing list:</a:t>
            </a:r>
          </a:p>
          <a:p>
            <a:r>
              <a:rPr lang="en-US" sz="3200" dirty="0" smtClean="0">
                <a:latin typeface="Arial"/>
                <a:cs typeface="Arial"/>
                <a:hlinkClick r:id="rId2"/>
              </a:rPr>
              <a:t>genome@soe.ucsc.edu</a:t>
            </a:r>
            <a:endParaRPr lang="en-US" sz="3200" dirty="0" smtClean="0">
              <a:latin typeface="Arial"/>
              <a:cs typeface="Arial"/>
            </a:endParaRPr>
          </a:p>
          <a:p>
            <a:endParaRPr lang="en-US" sz="3200" dirty="0" smtClean="0">
              <a:latin typeface="Arial"/>
              <a:cs typeface="Arial"/>
            </a:endParaRPr>
          </a:p>
          <a:p>
            <a:r>
              <a:rPr lang="en-US" sz="3200" dirty="0" smtClean="0">
                <a:latin typeface="Arial"/>
                <a:cs typeface="Arial"/>
              </a:rPr>
              <a:t>View training info, </a:t>
            </a:r>
            <a:r>
              <a:rPr lang="en-US" sz="3200" dirty="0">
                <a:latin typeface="Arial"/>
                <a:cs typeface="Arial"/>
              </a:rPr>
              <a:t>v</a:t>
            </a:r>
            <a:r>
              <a:rPr lang="en-US" sz="3200" dirty="0" smtClean="0">
                <a:latin typeface="Arial"/>
                <a:cs typeface="Arial"/>
              </a:rPr>
              <a:t>ideos, and user’s </a:t>
            </a:r>
            <a:r>
              <a:rPr lang="en-US" sz="3200" dirty="0">
                <a:latin typeface="Arial"/>
                <a:cs typeface="Arial"/>
              </a:rPr>
              <a:t>g</a:t>
            </a:r>
            <a:r>
              <a:rPr lang="en-US" sz="3200" dirty="0" smtClean="0">
                <a:latin typeface="Arial"/>
                <a:cs typeface="Arial"/>
              </a:rPr>
              <a:t>uides: </a:t>
            </a:r>
          </a:p>
          <a:p>
            <a:r>
              <a:rPr lang="en-US" sz="3200" dirty="0" smtClean="0">
                <a:latin typeface="Arial"/>
                <a:cs typeface="Arial"/>
                <a:hlinkClick r:id="rId3"/>
              </a:rPr>
              <a:t>http://genome.ucsc.edu/training/</a:t>
            </a:r>
            <a:endParaRPr lang="en-US" sz="3200" dirty="0" smtClean="0">
              <a:latin typeface="Arial"/>
              <a:cs typeface="Arial"/>
            </a:endParaRPr>
          </a:p>
          <a:p>
            <a:r>
              <a:rPr lang="en-US" sz="1100" dirty="0" smtClean="0">
                <a:latin typeface="Arial"/>
                <a:cs typeface="Arial"/>
              </a:rPr>
              <a:t>		</a:t>
            </a:r>
          </a:p>
          <a:p>
            <a:endParaRPr lang="en-US" sz="1100" dirty="0" smtClean="0">
              <a:latin typeface="Arial"/>
              <a:cs typeface="Arial"/>
            </a:endParaRPr>
          </a:p>
          <a:p>
            <a:endParaRPr lang="en-US" sz="1100" dirty="0" smtClean="0">
              <a:latin typeface="Arial"/>
              <a:cs typeface="Arial"/>
            </a:endParaRPr>
          </a:p>
          <a:p>
            <a:endParaRPr lang="en-US" sz="1100" dirty="0" smtClean="0">
              <a:latin typeface="Arial"/>
              <a:cs typeface="Arial"/>
            </a:endParaRPr>
          </a:p>
          <a:p>
            <a:endParaRPr lang="en-US" sz="3200" dirty="0" smtClean="0">
              <a:latin typeface="Arial"/>
              <a:cs typeface="Arial"/>
            </a:endParaRPr>
          </a:p>
          <a:p>
            <a:endParaRPr lang="en-US" sz="3200" dirty="0">
              <a:latin typeface="Arial"/>
              <a:cs typeface="Arial"/>
            </a:endParaRPr>
          </a:p>
          <a:p>
            <a:r>
              <a:rPr lang="en-US" sz="3200" dirty="0" smtClean="0">
                <a:latin typeface="Arial"/>
                <a:cs typeface="Arial"/>
              </a:rPr>
              <a:t>Find us on: </a:t>
            </a:r>
            <a:endParaRPr lang="en-US" sz="3200" dirty="0">
              <a:latin typeface="Arial"/>
              <a:cs typeface="Arial"/>
            </a:endParaRPr>
          </a:p>
          <a:p>
            <a:endParaRPr lang="en-US" sz="3200" dirty="0" smtClean="0">
              <a:latin typeface="Arial"/>
              <a:cs typeface="Arial"/>
            </a:endParaRPr>
          </a:p>
          <a:p>
            <a:r>
              <a:rPr lang="en-US" sz="3200" dirty="0" smtClean="0">
                <a:latin typeface="Arial"/>
                <a:cs typeface="Arial"/>
              </a:rPr>
              <a:t>	       GenomeBrowser</a:t>
            </a:r>
            <a:endParaRPr lang="en-US" sz="3200" dirty="0">
              <a:latin typeface="Arial"/>
              <a:cs typeface="Arial"/>
            </a:endParaRPr>
          </a:p>
          <a:p>
            <a:endParaRPr lang="en-US" sz="3200" dirty="0" smtClean="0">
              <a:latin typeface="Arial"/>
              <a:cs typeface="Arial"/>
            </a:endParaRPr>
          </a:p>
          <a:p>
            <a:r>
              <a:rPr lang="en-US" sz="3200" dirty="0" smtClean="0">
                <a:latin typeface="Arial"/>
                <a:cs typeface="Arial"/>
              </a:rPr>
              <a:t>	       @GenomeBrowser</a:t>
            </a:r>
          </a:p>
          <a:p>
            <a:r>
              <a:rPr lang="en-US" sz="3200" dirty="0" smtClean="0">
                <a:latin typeface="Arial"/>
                <a:cs typeface="Arial"/>
              </a:rPr>
              <a:t>	</a:t>
            </a:r>
          </a:p>
          <a:p>
            <a:r>
              <a:rPr lang="en-US" sz="3200" dirty="0" smtClean="0">
                <a:latin typeface="Arial"/>
                <a:cs typeface="Arial"/>
              </a:rPr>
              <a:t>	       UCSC Genome Browser</a:t>
            </a:r>
          </a:p>
          <a:p>
            <a:endParaRPr lang="en-US" sz="3200" dirty="0" smtClean="0">
              <a:latin typeface="Arial"/>
              <a:cs typeface="Arial"/>
            </a:endParaRPr>
          </a:p>
        </p:txBody>
      </p:sp>
      <p:sp>
        <p:nvSpPr>
          <p:cNvPr id="6" name="TextBox 5"/>
          <p:cNvSpPr txBox="1"/>
          <p:nvPr/>
        </p:nvSpPr>
        <p:spPr>
          <a:xfrm>
            <a:off x="19877425" y="32842533"/>
            <a:ext cx="12630896" cy="5201424"/>
          </a:xfrm>
          <a:prstGeom prst="rect">
            <a:avLst/>
          </a:prstGeom>
          <a:noFill/>
          <a:ln w="12700" cmpd="sng">
            <a:solidFill>
              <a:srgbClr val="000000"/>
            </a:solidFill>
          </a:ln>
        </p:spPr>
        <p:txBody>
          <a:bodyPr wrap="square" numCol="2" spcCol="640080" rtlCol="0">
            <a:spAutoFit/>
          </a:bodyPr>
          <a:lstStyle/>
          <a:p>
            <a:r>
              <a:rPr lang="en-US" sz="4000" b="1" dirty="0" smtClean="0">
                <a:latin typeface="Arial"/>
                <a:cs typeface="Arial"/>
              </a:rPr>
              <a:t>More information:</a:t>
            </a:r>
          </a:p>
          <a:p>
            <a:endParaRPr lang="en-US" sz="2400" dirty="0" smtClean="0">
              <a:latin typeface="Arial"/>
              <a:cs typeface="Arial"/>
            </a:endParaRPr>
          </a:p>
          <a:p>
            <a:r>
              <a:rPr lang="en-US" sz="3200" dirty="0" smtClean="0">
                <a:latin typeface="Arial"/>
                <a:cs typeface="Arial"/>
              </a:rPr>
              <a:t>Send us a message on our public mailing list:</a:t>
            </a:r>
          </a:p>
          <a:p>
            <a:r>
              <a:rPr lang="en-US" sz="3200" dirty="0" smtClean="0">
                <a:latin typeface="Arial"/>
                <a:cs typeface="Arial"/>
                <a:hlinkClick r:id="rId2"/>
              </a:rPr>
              <a:t>genome@soe.ucsc.edu</a:t>
            </a:r>
            <a:endParaRPr lang="en-US" sz="3200" dirty="0" smtClean="0">
              <a:latin typeface="Arial"/>
              <a:cs typeface="Arial"/>
            </a:endParaRPr>
          </a:p>
          <a:p>
            <a:endParaRPr lang="en-US" sz="3200" dirty="0" smtClean="0">
              <a:latin typeface="Arial"/>
              <a:cs typeface="Arial"/>
            </a:endParaRPr>
          </a:p>
          <a:p>
            <a:r>
              <a:rPr lang="en-US" sz="3200" dirty="0" smtClean="0">
                <a:latin typeface="Arial"/>
                <a:cs typeface="Arial"/>
              </a:rPr>
              <a:t>View training info, </a:t>
            </a:r>
            <a:r>
              <a:rPr lang="en-US" sz="3200" dirty="0">
                <a:latin typeface="Arial"/>
                <a:cs typeface="Arial"/>
              </a:rPr>
              <a:t>v</a:t>
            </a:r>
            <a:r>
              <a:rPr lang="en-US" sz="3200" dirty="0" smtClean="0">
                <a:latin typeface="Arial"/>
                <a:cs typeface="Arial"/>
              </a:rPr>
              <a:t>ideos, and user’s </a:t>
            </a:r>
            <a:r>
              <a:rPr lang="en-US" sz="3200" dirty="0">
                <a:latin typeface="Arial"/>
                <a:cs typeface="Arial"/>
              </a:rPr>
              <a:t>g</a:t>
            </a:r>
            <a:r>
              <a:rPr lang="en-US" sz="3200" dirty="0" smtClean="0">
                <a:latin typeface="Arial"/>
                <a:cs typeface="Arial"/>
              </a:rPr>
              <a:t>uides: </a:t>
            </a:r>
          </a:p>
          <a:p>
            <a:r>
              <a:rPr lang="en-US" sz="3200" dirty="0" smtClean="0">
                <a:latin typeface="Arial"/>
                <a:cs typeface="Arial"/>
                <a:hlinkClick r:id="rId3"/>
              </a:rPr>
              <a:t>http://genome.ucsc.edu/training/</a:t>
            </a:r>
            <a:endParaRPr lang="en-US" sz="3200" dirty="0" smtClean="0">
              <a:latin typeface="Arial"/>
              <a:cs typeface="Arial"/>
            </a:endParaRPr>
          </a:p>
          <a:p>
            <a:r>
              <a:rPr lang="en-US" sz="1100" dirty="0" smtClean="0">
                <a:latin typeface="Arial"/>
                <a:cs typeface="Arial"/>
              </a:rPr>
              <a:t>		</a:t>
            </a:r>
          </a:p>
          <a:p>
            <a:endParaRPr lang="en-US" sz="1100" dirty="0" smtClean="0">
              <a:latin typeface="Arial"/>
              <a:cs typeface="Arial"/>
            </a:endParaRPr>
          </a:p>
          <a:p>
            <a:endParaRPr lang="en-US" sz="1100" dirty="0" smtClean="0">
              <a:latin typeface="Arial"/>
              <a:cs typeface="Arial"/>
            </a:endParaRPr>
          </a:p>
          <a:p>
            <a:endParaRPr lang="en-US" sz="1100" dirty="0" smtClean="0">
              <a:latin typeface="Arial"/>
              <a:cs typeface="Arial"/>
            </a:endParaRPr>
          </a:p>
          <a:p>
            <a:endParaRPr lang="en-US" sz="3200" dirty="0" smtClean="0">
              <a:latin typeface="Arial"/>
              <a:cs typeface="Arial"/>
            </a:endParaRPr>
          </a:p>
          <a:p>
            <a:endParaRPr lang="en-US" sz="3200" dirty="0">
              <a:latin typeface="Arial"/>
              <a:cs typeface="Arial"/>
            </a:endParaRPr>
          </a:p>
          <a:p>
            <a:r>
              <a:rPr lang="en-US" sz="3200" dirty="0" smtClean="0">
                <a:latin typeface="Arial"/>
                <a:cs typeface="Arial"/>
              </a:rPr>
              <a:t>Find us on: </a:t>
            </a:r>
            <a:endParaRPr lang="en-US" sz="3200" dirty="0">
              <a:latin typeface="Arial"/>
              <a:cs typeface="Arial"/>
            </a:endParaRPr>
          </a:p>
          <a:p>
            <a:endParaRPr lang="en-US" sz="3200" dirty="0" smtClean="0">
              <a:latin typeface="Arial"/>
              <a:cs typeface="Arial"/>
            </a:endParaRPr>
          </a:p>
          <a:p>
            <a:r>
              <a:rPr lang="en-US" sz="3200" dirty="0" smtClean="0">
                <a:latin typeface="Arial"/>
                <a:cs typeface="Arial"/>
              </a:rPr>
              <a:t>	       GenomeBrowser</a:t>
            </a:r>
            <a:endParaRPr lang="en-US" sz="3200" dirty="0">
              <a:latin typeface="Arial"/>
              <a:cs typeface="Arial"/>
            </a:endParaRPr>
          </a:p>
          <a:p>
            <a:endParaRPr lang="en-US" sz="3200" dirty="0" smtClean="0">
              <a:latin typeface="Arial"/>
              <a:cs typeface="Arial"/>
            </a:endParaRPr>
          </a:p>
          <a:p>
            <a:r>
              <a:rPr lang="en-US" sz="3200" dirty="0" smtClean="0">
                <a:latin typeface="Arial"/>
                <a:cs typeface="Arial"/>
              </a:rPr>
              <a:t>	       @GenomeBrowser</a:t>
            </a:r>
          </a:p>
          <a:p>
            <a:r>
              <a:rPr lang="en-US" sz="3200" dirty="0" smtClean="0">
                <a:latin typeface="Arial"/>
                <a:cs typeface="Arial"/>
              </a:rPr>
              <a:t>	</a:t>
            </a:r>
          </a:p>
          <a:p>
            <a:r>
              <a:rPr lang="en-US" sz="3200" dirty="0" smtClean="0">
                <a:latin typeface="Arial"/>
                <a:cs typeface="Arial"/>
              </a:rPr>
              <a:t>	       UCSC Genome Browser</a:t>
            </a:r>
          </a:p>
          <a:p>
            <a:endParaRPr lang="en-US" sz="3200" dirty="0" smtClean="0">
              <a:latin typeface="Arial"/>
              <a:cs typeface="Arial"/>
            </a:endParaRPr>
          </a:p>
        </p:txBody>
      </p:sp>
      <p:pic>
        <p:nvPicPr>
          <p:cNvPr id="8" name="Picture 7" descr="FB-fLogo-Blue-printpackaging.ti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408442" y="34549704"/>
            <a:ext cx="468545" cy="520849"/>
          </a:xfrm>
          <a:prstGeom prst="rect">
            <a:avLst/>
          </a:prstGeom>
        </p:spPr>
      </p:pic>
      <p:pic>
        <p:nvPicPr>
          <p:cNvPr id="10" name="Picture 9" descr="TwitterLogo_#55acee.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346234" y="35409665"/>
            <a:ext cx="654972" cy="727747"/>
          </a:xfrm>
          <a:prstGeom prst="rect">
            <a:avLst/>
          </a:prstGeom>
        </p:spPr>
      </p:pic>
      <p:pic>
        <p:nvPicPr>
          <p:cNvPr id="12" name="Picture 11" descr="YouTube-icon-full_color.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97244" y="4715089"/>
            <a:ext cx="530753" cy="415226"/>
          </a:xfrm>
          <a:prstGeom prst="rect">
            <a:avLst/>
          </a:prstGeom>
        </p:spPr>
      </p:pic>
      <p:pic>
        <p:nvPicPr>
          <p:cNvPr id="13" name="Picture 12" descr="FB-fLogo-Blue-printpackaging.ti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560842" y="34702104"/>
            <a:ext cx="468545" cy="520849"/>
          </a:xfrm>
          <a:prstGeom prst="rect">
            <a:avLst/>
          </a:prstGeom>
        </p:spPr>
      </p:pic>
      <p:pic>
        <p:nvPicPr>
          <p:cNvPr id="14" name="Picture 13" descr="FB-fLogo-Blue-printpackaging.ti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713242" y="34854504"/>
            <a:ext cx="468545" cy="520849"/>
          </a:xfrm>
          <a:prstGeom prst="rect">
            <a:avLst/>
          </a:prstGeom>
        </p:spPr>
      </p:pic>
      <p:pic>
        <p:nvPicPr>
          <p:cNvPr id="15" name="Picture 14" descr="FB-fLogo-Blue-printpackaging.ti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59452" y="3422507"/>
            <a:ext cx="468545" cy="520849"/>
          </a:xfrm>
          <a:prstGeom prst="rect">
            <a:avLst/>
          </a:prstGeom>
        </p:spPr>
      </p:pic>
      <p:pic>
        <p:nvPicPr>
          <p:cNvPr id="16" name="Picture 15" descr="TwitterLogo_#55acee.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97244" y="3943356"/>
            <a:ext cx="654972" cy="727747"/>
          </a:xfrm>
          <a:prstGeom prst="rect">
            <a:avLst/>
          </a:prstGeom>
        </p:spPr>
      </p:pic>
    </p:spTree>
    <p:extLst>
      <p:ext uri="{BB962C8B-B14F-4D97-AF65-F5344CB8AC3E}">
        <p14:creationId xmlns:p14="http://schemas.microsoft.com/office/powerpoint/2010/main" val="3821098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Progress in 2016</a:t>
            </a:r>
          </a:p>
        </p:txBody>
      </p:sp>
      <p:sp>
        <p:nvSpPr>
          <p:cNvPr id="3" name="Content Placeholder 2"/>
          <p:cNvSpPr>
            <a:spLocks noGrp="1"/>
          </p:cNvSpPr>
          <p:nvPr>
            <p:ph idx="1"/>
          </p:nvPr>
        </p:nvSpPr>
        <p:spPr>
          <a:xfrm>
            <a:off x="457200" y="1644143"/>
            <a:ext cx="8229600" cy="4525963"/>
          </a:xfrm>
          <a:noFill/>
          <a:ln>
            <a:noFill/>
          </a:ln>
        </p:spPr>
        <p:txBody>
          <a:bodyPr>
            <a:normAutofit/>
          </a:bodyPr>
          <a:lstStyle/>
          <a:p>
            <a:pPr>
              <a:buFontTx/>
              <a:buChar char="•"/>
            </a:pPr>
            <a:r>
              <a:rPr lang="en-US"/>
              <a:t>GTEx gene expression track released (April)</a:t>
            </a:r>
            <a:endParaRPr lang="en-US">
              <a:hlinkClick r:id="rId2"/>
            </a:endParaRPr>
          </a:p>
          <a:p>
            <a:pPr marL="0" indent="0" algn="ctr">
              <a:buNone/>
            </a:pPr>
            <a:r>
              <a:rPr lang="en-US" sz="2400">
                <a:hlinkClick r:id="rId2"/>
              </a:rPr>
              <a:t>http://genome.ucsc.edu/goldenPath/newsarch.html#042016</a:t>
            </a:r>
            <a:endParaRPr lang="en-US" sz="2400"/>
          </a:p>
          <a:p>
            <a:pPr marL="0" indent="0">
              <a:buNone/>
            </a:pPr>
            <a:endParaRPr lang="en-US" sz="2000"/>
          </a:p>
          <a:p>
            <a:pPr>
              <a:buFontTx/>
              <a:buChar char="•"/>
            </a:pPr>
            <a:r>
              <a:rPr lang="en-US"/>
              <a:t>GTEx gene expression boxplots added to UCSC main gene track details page (May)</a:t>
            </a:r>
          </a:p>
          <a:p>
            <a:pPr marL="0" indent="0">
              <a:buNone/>
            </a:pPr>
            <a:endParaRPr lang="en-US"/>
          </a:p>
          <a:p>
            <a:pPr>
              <a:buFontTx/>
              <a:buChar char="•"/>
            </a:pPr>
            <a:r>
              <a:rPr lang="en-US"/>
              <a:t>GTEx RNA-seq signal track hub released (June)</a:t>
            </a:r>
          </a:p>
          <a:p>
            <a:pPr marL="0" indent="0">
              <a:buNone/>
            </a:pPr>
            <a:endParaRPr lang="en-US"/>
          </a:p>
        </p:txBody>
      </p:sp>
      <p:sp>
        <p:nvSpPr>
          <p:cNvPr id="5" name="TextBox 4"/>
          <p:cNvSpPr txBox="1"/>
          <p:nvPr/>
        </p:nvSpPr>
        <p:spPr>
          <a:xfrm>
            <a:off x="228600" y="5665308"/>
            <a:ext cx="8915400" cy="954107"/>
          </a:xfrm>
          <a:prstGeom prst="rect">
            <a:avLst/>
          </a:prstGeom>
          <a:noFill/>
        </p:spPr>
        <p:txBody>
          <a:bodyPr wrap="square" rtlCol="0">
            <a:spAutoFit/>
          </a:bodyPr>
          <a:lstStyle/>
          <a:p>
            <a:r>
              <a:rPr lang="en-US" sz="2800" i="1"/>
              <a:t>Above tracks/data are hosted on hg19 (GRCh37) and hg38 (GRCh38) genome browsers.  Track data is GTEx V6.</a:t>
            </a:r>
          </a:p>
        </p:txBody>
      </p:sp>
    </p:spTree>
    <p:extLst>
      <p:ext uri="{BB962C8B-B14F-4D97-AF65-F5344CB8AC3E}">
        <p14:creationId xmlns:p14="http://schemas.microsoft.com/office/powerpoint/2010/main" val="8877882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12"/>
            <a:ext cx="8229600" cy="1143000"/>
          </a:xfrm>
        </p:spPr>
        <p:txBody>
          <a:bodyPr>
            <a:normAutofit/>
          </a:bodyPr>
          <a:lstStyle/>
          <a:p>
            <a:r>
              <a:rPr lang="en-US" sz="3600"/>
              <a:t>GTEx Gene Expression track</a:t>
            </a:r>
          </a:p>
        </p:txBody>
      </p:sp>
      <p:pic>
        <p:nvPicPr>
          <p:cNvPr id="7" name="Picture 6" descr="hgt_hgwdev_kate_137b_ba2ce0.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831888"/>
            <a:ext cx="8901547" cy="4335384"/>
          </a:xfrm>
          <a:prstGeom prst="rect">
            <a:avLst/>
          </a:prstGeom>
          <a:ln>
            <a:solidFill>
              <a:schemeClr val="tx1"/>
            </a:solidFill>
          </a:ln>
        </p:spPr>
      </p:pic>
      <p:sp>
        <p:nvSpPr>
          <p:cNvPr id="8" name="TextBox 7"/>
          <p:cNvSpPr txBox="1"/>
          <p:nvPr/>
        </p:nvSpPr>
        <p:spPr>
          <a:xfrm>
            <a:off x="444500" y="5258358"/>
            <a:ext cx="8748703" cy="1908215"/>
          </a:xfrm>
          <a:prstGeom prst="rect">
            <a:avLst/>
          </a:prstGeom>
          <a:noFill/>
        </p:spPr>
        <p:txBody>
          <a:bodyPr wrap="square" rtlCol="0">
            <a:spAutoFit/>
          </a:bodyPr>
          <a:lstStyle/>
          <a:p>
            <a:r>
              <a:rPr lang="en-US" sz="2000"/>
              <a:t>200 Kbp region of chromosome 17, with 11 gene loci.  The GTEx track </a:t>
            </a:r>
            <a:r>
              <a:rPr lang="en-US" sz="2000"/>
              <a:t>d</a:t>
            </a:r>
            <a:r>
              <a:rPr lang="en-US" sz="2000"/>
              <a:t>isplays differing patterns of tissue-specific expression across loci.</a:t>
            </a:r>
          </a:p>
          <a:p>
            <a:endParaRPr lang="en-US" sz="1100"/>
          </a:p>
          <a:p>
            <a:r>
              <a:rPr lang="en-US" sz="2000"/>
              <a:t>Mouseover on bars shows tissue type and median score.  Click-through shows boxplot with score ranges.</a:t>
            </a:r>
          </a:p>
          <a:p>
            <a:endParaRPr lang="en-US" sz="2400"/>
          </a:p>
        </p:txBody>
      </p:sp>
    </p:spTree>
    <p:extLst>
      <p:ext uri="{BB962C8B-B14F-4D97-AF65-F5344CB8AC3E}">
        <p14:creationId xmlns:p14="http://schemas.microsoft.com/office/powerpoint/2010/main" val="32730290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74700" y="135686"/>
            <a:ext cx="8204199" cy="830997"/>
          </a:xfrm>
          <a:prstGeom prst="rect">
            <a:avLst/>
          </a:prstGeom>
          <a:noFill/>
        </p:spPr>
        <p:txBody>
          <a:bodyPr wrap="square" rtlCol="0">
            <a:spAutoFit/>
          </a:bodyPr>
          <a:lstStyle/>
          <a:p>
            <a:r>
              <a:rPr lang="en-US" sz="2400"/>
              <a:t>New RNA-Seq Expression section of gene details page shows boxplot of median expression levels</a:t>
            </a:r>
          </a:p>
        </p:txBody>
      </p:sp>
      <p:pic>
        <p:nvPicPr>
          <p:cNvPr id="3" name="Picture 2"/>
          <p:cNvPicPr>
            <a:picLocks noChangeAspect="1"/>
          </p:cNvPicPr>
          <p:nvPr/>
        </p:nvPicPr>
        <p:blipFill>
          <a:blip r:embed="rId2"/>
          <a:stretch>
            <a:fillRect/>
          </a:stretch>
        </p:blipFill>
        <p:spPr>
          <a:xfrm>
            <a:off x="342900" y="1079500"/>
            <a:ext cx="8458200" cy="744582"/>
          </a:xfrm>
          <a:prstGeom prst="rect">
            <a:avLst/>
          </a:prstGeom>
        </p:spPr>
      </p:pic>
      <p:pic>
        <p:nvPicPr>
          <p:cNvPr id="5" name="Picture 4"/>
          <p:cNvPicPr>
            <a:picLocks noChangeAspect="1"/>
          </p:cNvPicPr>
          <p:nvPr/>
        </p:nvPicPr>
        <p:blipFill>
          <a:blip r:embed="rId3"/>
          <a:stretch>
            <a:fillRect/>
          </a:stretch>
        </p:blipFill>
        <p:spPr>
          <a:xfrm>
            <a:off x="342900" y="1879601"/>
            <a:ext cx="8458200" cy="526672"/>
          </a:xfrm>
          <a:prstGeom prst="rect">
            <a:avLst/>
          </a:prstGeom>
        </p:spPr>
      </p:pic>
      <p:sp>
        <p:nvSpPr>
          <p:cNvPr id="7" name="Oval 6"/>
          <p:cNvSpPr/>
          <p:nvPr/>
        </p:nvSpPr>
        <p:spPr>
          <a:xfrm>
            <a:off x="1442720" y="2096392"/>
            <a:ext cx="1681480" cy="347981"/>
          </a:xfrm>
          <a:prstGeom prst="ellipse">
            <a:avLst/>
          </a:prstGeom>
          <a:noFill/>
          <a:ln w="19050">
            <a:solidFill>
              <a:srgbClr val="FF0000">
                <a:alpha val="99000"/>
              </a:srgbClr>
            </a:solidFill>
          </a:ln>
        </p:spPr>
        <p:style>
          <a:lnRef idx="1">
            <a:schemeClr val="accent1"/>
          </a:lnRef>
          <a:fillRef idx="3">
            <a:schemeClr val="accent1"/>
          </a:fillRef>
          <a:effectRef idx="2">
            <a:schemeClr val="accent1"/>
          </a:effectRef>
          <a:fontRef idx="minor">
            <a:schemeClr val="lt1"/>
          </a:fontRef>
        </p:style>
        <p:txBody>
          <a:bodyPr/>
          <a:lstStyle/>
          <a:p>
            <a:r>
              <a:rPr lang="en-US"/>
              <a:t>s</a:t>
            </a:r>
          </a:p>
        </p:txBody>
      </p:sp>
      <p:pic>
        <p:nvPicPr>
          <p:cNvPr id="8" name="Picture 7"/>
          <p:cNvPicPr>
            <a:picLocks noChangeAspect="1"/>
          </p:cNvPicPr>
          <p:nvPr/>
        </p:nvPicPr>
        <p:blipFill>
          <a:blip r:embed="rId4"/>
          <a:stretch>
            <a:fillRect/>
          </a:stretch>
        </p:blipFill>
        <p:spPr>
          <a:xfrm>
            <a:off x="2362200" y="2717799"/>
            <a:ext cx="6438900" cy="3997165"/>
          </a:xfrm>
          <a:prstGeom prst="rect">
            <a:avLst/>
          </a:prstGeom>
          <a:ln>
            <a:solidFill>
              <a:schemeClr val="tx1"/>
            </a:solidFill>
          </a:ln>
        </p:spPr>
      </p:pic>
      <p:cxnSp>
        <p:nvCxnSpPr>
          <p:cNvPr id="9" name="Straight Connector 8"/>
          <p:cNvCxnSpPr/>
          <p:nvPr/>
        </p:nvCxnSpPr>
        <p:spPr>
          <a:xfrm>
            <a:off x="2839720" y="2406273"/>
            <a:ext cx="822960" cy="197227"/>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24191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30162"/>
            <a:ext cx="8229600" cy="1143000"/>
          </a:xfrm>
        </p:spPr>
        <p:txBody>
          <a:bodyPr/>
          <a:lstStyle/>
          <a:p>
            <a:r>
              <a:rPr lang="en-US"/>
              <a:t>GTEx Signal Track Hub</a:t>
            </a:r>
          </a:p>
        </p:txBody>
      </p:sp>
      <p:sp>
        <p:nvSpPr>
          <p:cNvPr id="3" name="Content Placeholder 2"/>
          <p:cNvSpPr>
            <a:spLocks noGrp="1"/>
          </p:cNvSpPr>
          <p:nvPr>
            <p:ph idx="1"/>
          </p:nvPr>
        </p:nvSpPr>
        <p:spPr>
          <a:xfrm>
            <a:off x="457200" y="1119920"/>
            <a:ext cx="8686800" cy="1981200"/>
          </a:xfrm>
        </p:spPr>
        <p:txBody>
          <a:bodyPr>
            <a:noAutofit/>
          </a:bodyPr>
          <a:lstStyle/>
          <a:p>
            <a:pPr marL="0" indent="0">
              <a:buNone/>
            </a:pPr>
            <a:r>
              <a:rPr lang="en-US" sz="2800"/>
              <a:t>* Initiated by user requests, and made possible by a new pipeline framework proof-of-concept project:</a:t>
            </a:r>
          </a:p>
          <a:p>
            <a:pPr marL="457200" lvl="1" indent="0">
              <a:buNone/>
            </a:pPr>
            <a:endParaRPr lang="en-US" sz="500"/>
          </a:p>
          <a:p>
            <a:pPr marL="457200" lvl="1" indent="0">
              <a:buNone/>
            </a:pPr>
            <a:r>
              <a:rPr lang="en-US" sz="2000"/>
              <a:t>Vivian et al. Rapid and efficient analysis of 20,000 RNA-seq samples with Toil</a:t>
            </a:r>
          </a:p>
          <a:p>
            <a:pPr marL="457200" lvl="1" indent="0">
              <a:buNone/>
            </a:pPr>
            <a:r>
              <a:rPr lang="en-US" sz="1800">
                <a:hlinkClick r:id="rId2"/>
              </a:rPr>
              <a:t>http://biorxiv.org/content/early/2016/07/07/062497</a:t>
            </a:r>
            <a:endParaRPr lang="en-US" sz="1800"/>
          </a:p>
          <a:p>
            <a:pPr marL="914400" lvl="2" indent="0">
              <a:spcAft>
                <a:spcPts val="600"/>
              </a:spcAft>
              <a:buNone/>
            </a:pPr>
            <a:endParaRPr lang="en-US" sz="2600"/>
          </a:p>
          <a:p>
            <a:pPr marL="914400" lvl="2" indent="0">
              <a:spcAft>
                <a:spcPts val="600"/>
              </a:spcAft>
              <a:buNone/>
            </a:pPr>
            <a:r>
              <a:rPr lang="en-US" sz="2600"/>
              <a:t>	</a:t>
            </a:r>
          </a:p>
        </p:txBody>
      </p:sp>
      <p:sp>
        <p:nvSpPr>
          <p:cNvPr id="5" name="Rectangle 4"/>
          <p:cNvSpPr/>
          <p:nvPr/>
        </p:nvSpPr>
        <p:spPr>
          <a:xfrm>
            <a:off x="-393700" y="3101120"/>
            <a:ext cx="9448800" cy="3200876"/>
          </a:xfrm>
          <a:prstGeom prst="rect">
            <a:avLst/>
          </a:prstGeom>
        </p:spPr>
        <p:txBody>
          <a:bodyPr wrap="square">
            <a:spAutoFit/>
          </a:bodyPr>
          <a:lstStyle/>
          <a:p>
            <a:pPr lvl="2">
              <a:spcAft>
                <a:spcPts val="600"/>
              </a:spcAft>
            </a:pPr>
            <a:r>
              <a:rPr lang="en-US" sz="2600"/>
              <a:t>* Sequence reads from GTEx V6 were aligned to the hg38/GRCh38 genome assembly using STAR2 + GENCODE v24 transcriptome, with the –outWig option to generate read coverage signal graphs.  Files were coordinate-converted to hg19/GRCh37 using the UCSC liftOver tool.</a:t>
            </a:r>
          </a:p>
          <a:p>
            <a:pPr lvl="2">
              <a:spcAft>
                <a:spcPts val="600"/>
              </a:spcAft>
            </a:pPr>
            <a:endParaRPr lang="en-US" sz="1000"/>
          </a:p>
          <a:p>
            <a:pPr lvl="2">
              <a:spcAft>
                <a:spcPts val="600"/>
              </a:spcAft>
            </a:pPr>
            <a:r>
              <a:rPr lang="en-US" sz="2600"/>
              <a:t>* A total of 7572 tracks, representing samples from 570 donors are included in the track hub.</a:t>
            </a:r>
            <a:endParaRPr lang="en-US"/>
          </a:p>
        </p:txBody>
      </p:sp>
    </p:spTree>
    <p:extLst>
      <p:ext uri="{BB962C8B-B14F-4D97-AF65-F5344CB8AC3E}">
        <p14:creationId xmlns:p14="http://schemas.microsoft.com/office/powerpoint/2010/main" val="10813816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t>Connecting to the GTEx RNA-seq signal hub</a:t>
            </a:r>
          </a:p>
        </p:txBody>
      </p:sp>
      <p:pic>
        <p:nvPicPr>
          <p:cNvPr id="4" name="Picture 3"/>
          <p:cNvPicPr>
            <a:picLocks noChangeAspect="1"/>
          </p:cNvPicPr>
          <p:nvPr/>
        </p:nvPicPr>
        <p:blipFill>
          <a:blip r:embed="rId2"/>
          <a:stretch>
            <a:fillRect/>
          </a:stretch>
        </p:blipFill>
        <p:spPr>
          <a:xfrm>
            <a:off x="21689907" y="21317174"/>
            <a:ext cx="7741045" cy="2853073"/>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673100" y="1981200"/>
            <a:ext cx="7785100" cy="2895600"/>
          </a:xfrm>
          <a:prstGeom prst="rect">
            <a:avLst/>
          </a:prstGeom>
        </p:spPr>
      </p:pic>
      <p:sp>
        <p:nvSpPr>
          <p:cNvPr id="7" name="Oval 6"/>
          <p:cNvSpPr/>
          <p:nvPr/>
        </p:nvSpPr>
        <p:spPr>
          <a:xfrm>
            <a:off x="812800" y="4325620"/>
            <a:ext cx="1066800" cy="38608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Oval 7"/>
          <p:cNvSpPr/>
          <p:nvPr/>
        </p:nvSpPr>
        <p:spPr>
          <a:xfrm>
            <a:off x="673100" y="2674620"/>
            <a:ext cx="850900" cy="33528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1572006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09700" y="1181100"/>
            <a:ext cx="6146800" cy="4584700"/>
          </a:xfrm>
          <a:prstGeom prst="rect">
            <a:avLst/>
          </a:prstGeom>
        </p:spPr>
      </p:pic>
      <p:sp>
        <p:nvSpPr>
          <p:cNvPr id="6" name="TextBox 5"/>
          <p:cNvSpPr txBox="1"/>
          <p:nvPr/>
        </p:nvSpPr>
        <p:spPr>
          <a:xfrm>
            <a:off x="1066800" y="286434"/>
            <a:ext cx="6701399" cy="646331"/>
          </a:xfrm>
          <a:prstGeom prst="rect">
            <a:avLst/>
          </a:prstGeom>
          <a:noFill/>
        </p:spPr>
        <p:txBody>
          <a:bodyPr wrap="none" rtlCol="0">
            <a:spAutoFit/>
          </a:bodyPr>
          <a:lstStyle/>
          <a:p>
            <a:r>
              <a:rPr lang="en-US" sz="3600"/>
              <a:t>GTEx Signal Hub track organization </a:t>
            </a:r>
          </a:p>
        </p:txBody>
      </p:sp>
      <p:sp>
        <p:nvSpPr>
          <p:cNvPr id="7" name="TextBox 6"/>
          <p:cNvSpPr txBox="1"/>
          <p:nvPr/>
        </p:nvSpPr>
        <p:spPr>
          <a:xfrm>
            <a:off x="1409700" y="5898634"/>
            <a:ext cx="1559967" cy="369332"/>
          </a:xfrm>
          <a:prstGeom prst="rect">
            <a:avLst/>
          </a:prstGeom>
          <a:noFill/>
        </p:spPr>
        <p:txBody>
          <a:bodyPr wrap="none" rtlCol="0">
            <a:spAutoFit/>
          </a:bodyPr>
          <a:lstStyle/>
          <a:p>
            <a:r>
              <a:rPr lang="en-US"/>
              <a:t>And 47 more…</a:t>
            </a:r>
          </a:p>
        </p:txBody>
      </p:sp>
    </p:spTree>
    <p:extLst>
      <p:ext uri="{BB962C8B-B14F-4D97-AF65-F5344CB8AC3E}">
        <p14:creationId xmlns:p14="http://schemas.microsoft.com/office/powerpoint/2010/main" val="32198473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texSignalHub.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149390"/>
            <a:ext cx="8661401" cy="6367734"/>
          </a:xfrm>
          <a:prstGeom prst="rect">
            <a:avLst/>
          </a:prstGeom>
          <a:ln>
            <a:solidFill>
              <a:schemeClr val="tx1"/>
            </a:solidFill>
          </a:ln>
        </p:spPr>
      </p:pic>
      <p:sp>
        <p:nvSpPr>
          <p:cNvPr id="6" name="TextBox 5"/>
          <p:cNvSpPr txBox="1"/>
          <p:nvPr/>
        </p:nvSpPr>
        <p:spPr>
          <a:xfrm>
            <a:off x="203200" y="6517124"/>
            <a:ext cx="8940800" cy="369332"/>
          </a:xfrm>
          <a:prstGeom prst="rect">
            <a:avLst/>
          </a:prstGeom>
          <a:noFill/>
        </p:spPr>
        <p:txBody>
          <a:bodyPr wrap="square" rtlCol="0">
            <a:spAutoFit/>
          </a:bodyPr>
          <a:lstStyle/>
          <a:p>
            <a:r>
              <a:rPr lang="en-US"/>
              <a:t>24 tracks from GTEx RNA-seq signal hub (in 2 display modes) in a genomic region with 3 genes</a:t>
            </a:r>
          </a:p>
        </p:txBody>
      </p:sp>
    </p:spTree>
    <p:extLst>
      <p:ext uri="{BB962C8B-B14F-4D97-AF65-F5344CB8AC3E}">
        <p14:creationId xmlns:p14="http://schemas.microsoft.com/office/powerpoint/2010/main" val="81126783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Details page for signal track</a:t>
            </a:r>
          </a:p>
        </p:txBody>
      </p:sp>
      <p:pic>
        <p:nvPicPr>
          <p:cNvPr id="6" name="Picture 5"/>
          <p:cNvPicPr>
            <a:picLocks noChangeAspect="1"/>
          </p:cNvPicPr>
          <p:nvPr/>
        </p:nvPicPr>
        <p:blipFill>
          <a:blip r:embed="rId2"/>
          <a:stretch>
            <a:fillRect/>
          </a:stretch>
        </p:blipFill>
        <p:spPr>
          <a:xfrm>
            <a:off x="983496" y="1656975"/>
            <a:ext cx="7137536" cy="4747444"/>
          </a:xfrm>
          <a:prstGeom prst="rect">
            <a:avLst/>
          </a:prstGeom>
          <a:ln>
            <a:solidFill>
              <a:schemeClr val="tx1"/>
            </a:solidFill>
          </a:ln>
        </p:spPr>
      </p:pic>
    </p:spTree>
    <p:extLst>
      <p:ext uri="{BB962C8B-B14F-4D97-AF65-F5344CB8AC3E}">
        <p14:creationId xmlns:p14="http://schemas.microsoft.com/office/powerpoint/2010/main" val="37885067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17444</TotalTime>
  <Words>728</Words>
  <Application>Microsoft Macintosh PowerPoint</Application>
  <PresentationFormat>On-screen Show (4:3)</PresentationFormat>
  <Paragraphs>147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GTEx in the UCSC Genome Browser July 2016 Update</vt:lpstr>
      <vt:lpstr>Progress in 2016</vt:lpstr>
      <vt:lpstr>GTEx Gene Expression track</vt:lpstr>
      <vt:lpstr>PowerPoint Presentation</vt:lpstr>
      <vt:lpstr>GTEx Signal Track Hub</vt:lpstr>
      <vt:lpstr>Connecting to the GTEx RNA-seq signal hub</vt:lpstr>
      <vt:lpstr>PowerPoint Presentation</vt:lpstr>
      <vt:lpstr>PowerPoint Presentation</vt:lpstr>
      <vt:lpstr>Details page for signal track</vt:lpstr>
      <vt:lpstr>PowerPoint Presentation</vt:lpstr>
      <vt:lpstr>In Progress:  ASE summary tracks</vt:lpstr>
      <vt:lpstr>In Progress:  Data summaries</vt:lpstr>
      <vt:lpstr>Future Plans</vt:lpstr>
      <vt:lpstr>Future Plans, cont.</vt:lpstr>
      <vt:lpstr>Browser News for 2016</vt:lpstr>
      <vt:lpstr>Acknowledgements</vt:lpstr>
      <vt:lpstr>UCSC Browser Help</vt:lpstr>
    </vt:vector>
  </TitlesOfParts>
  <Manager/>
  <Company>UC Santa Cruz</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Displaying GTEx Data in the UCSC Genome Browser</dc:title>
  <dc:subject/>
  <dc:creator>Kate Rosenbloom</dc:creator>
  <cp:keywords/>
  <dc:description/>
  <cp:lastModifiedBy>Kate Rosenbloom</cp:lastModifiedBy>
  <cp:revision>138</cp:revision>
  <dcterms:created xsi:type="dcterms:W3CDTF">2015-11-25T00:16:25Z</dcterms:created>
  <dcterms:modified xsi:type="dcterms:W3CDTF">2016-07-12T22:52:30Z</dcterms:modified>
  <cp:category/>
</cp:coreProperties>
</file>