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6" r:id="rId3"/>
    <p:sldId id="303" r:id="rId4"/>
    <p:sldId id="291" r:id="rId5"/>
    <p:sldId id="305" r:id="rId6"/>
    <p:sldId id="311" r:id="rId7"/>
    <p:sldId id="312" r:id="rId8"/>
    <p:sldId id="304" r:id="rId9"/>
    <p:sldId id="297" r:id="rId10"/>
    <p:sldId id="299" r:id="rId11"/>
    <p:sldId id="309" r:id="rId12"/>
    <p:sldId id="306" r:id="rId13"/>
    <p:sldId id="307" r:id="rId14"/>
    <p:sldId id="308" r:id="rId15"/>
    <p:sldId id="310" r:id="rId16"/>
    <p:sldId id="314" r:id="rId17"/>
    <p:sldId id="315"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8"/>
    <a:srgbClr val="20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5455"/>
  </p:normalViewPr>
  <p:slideViewPr>
    <p:cSldViewPr snapToGrid="0">
      <p:cViewPr varScale="1">
        <p:scale>
          <a:sx n="97" d="100"/>
          <a:sy n="97" d="100"/>
        </p:scale>
        <p:origin x="9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D55C-E267-524D-BF9E-9A6D7CFF677C}"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EC72-F4AF-C84E-8D46-1970841F0823}" type="slidenum">
              <a:rPr lang="en-US" smtClean="0"/>
              <a:t>‹#›</a:t>
            </a:fld>
            <a:endParaRPr lang="en-US"/>
          </a:p>
        </p:txBody>
      </p:sp>
    </p:spTree>
    <p:extLst>
      <p:ext uri="{BB962C8B-B14F-4D97-AF65-F5344CB8AC3E}">
        <p14:creationId xmlns:p14="http://schemas.microsoft.com/office/powerpoint/2010/main" val="31907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RIKEN Yokohama, Thursday 03 April 2025 – Recent updates in the UCSC Genome Browser– Hiram Clawson – U.C. Santa Cruz Genomics Institute – latest copy of this presentation: https://</a:t>
            </a:r>
            <a:r>
              <a:rPr lang="en-US" dirty="0" err="1"/>
              <a:t>bit.ly</a:t>
            </a:r>
            <a:r>
              <a:rPr lang="en-US" dirty="0"/>
              <a:t>/4lrY5SW</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your search in the gateway page is not finding something related, use the link to go to the more general assembly search page.</a:t>
            </a:r>
          </a:p>
          <a:p>
            <a:endParaRPr lang="en-US" dirty="0"/>
          </a:p>
        </p:txBody>
      </p:sp>
      <p:sp>
        <p:nvSpPr>
          <p:cNvPr id="4" name="Slide Number Placeholder 3"/>
          <p:cNvSpPr>
            <a:spLocks noGrp="1"/>
          </p:cNvSpPr>
          <p:nvPr>
            <p:ph type="sldNum" sz="quarter" idx="5"/>
          </p:nvPr>
        </p:nvSpPr>
        <p:spPr/>
        <p:txBody>
          <a:bodyPr/>
          <a:lstStyle/>
          <a:p>
            <a:fld id="{59CAEC72-F4AF-C84E-8D46-1970841F0823}" type="slidenum">
              <a:rPr lang="en-US" smtClean="0"/>
              <a:t>10</a:t>
            </a:fld>
            <a:endParaRPr lang="en-US"/>
          </a:p>
        </p:txBody>
      </p:sp>
    </p:spTree>
    <p:extLst>
      <p:ext uri="{BB962C8B-B14F-4D97-AF65-F5344CB8AC3E}">
        <p14:creationId xmlns:p14="http://schemas.microsoft.com/office/powerpoint/2010/main" val="207268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B533-76C4-BDED-30AF-58E8A601E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7155-F4D1-71DE-FE7F-8A4951A3C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55BC5-06E8-846E-32E9-29B0DEFB34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service with more options than the gateway page search.</a:t>
            </a:r>
          </a:p>
          <a:p>
            <a:endParaRPr lang="en-US" dirty="0"/>
          </a:p>
        </p:txBody>
      </p:sp>
      <p:sp>
        <p:nvSpPr>
          <p:cNvPr id="4" name="Slide Number Placeholder 3">
            <a:extLst>
              <a:ext uri="{FF2B5EF4-FFF2-40B4-BE49-F238E27FC236}">
                <a16:creationId xmlns:a16="http://schemas.microsoft.com/office/drawing/2014/main" id="{0377BFCD-91B8-2981-3ADE-35CFCE0BA5BF}"/>
              </a:ext>
            </a:extLst>
          </p:cNvPr>
          <p:cNvSpPr>
            <a:spLocks noGrp="1"/>
          </p:cNvSpPr>
          <p:nvPr>
            <p:ph type="sldNum" sz="quarter" idx="5"/>
          </p:nvPr>
        </p:nvSpPr>
        <p:spPr/>
        <p:txBody>
          <a:bodyPr/>
          <a:lstStyle/>
          <a:p>
            <a:fld id="{59CAEC72-F4AF-C84E-8D46-1970841F0823}" type="slidenum">
              <a:rPr lang="en-US" smtClean="0"/>
              <a:t>11</a:t>
            </a:fld>
            <a:endParaRPr lang="en-US"/>
          </a:p>
        </p:txBody>
      </p:sp>
    </p:spTree>
    <p:extLst>
      <p:ext uri="{BB962C8B-B14F-4D97-AF65-F5344CB8AC3E}">
        <p14:creationId xmlns:p14="http://schemas.microsoft.com/office/powerpoint/2010/main" val="202864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57B1-309E-86D8-4360-499FF29A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B25A0-E7BE-41C8-C918-4E0B96B15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563F8-08B1-6A6D-1346-40BC33DC0D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Show/Hide search options</a:t>
            </a:r>
          </a:p>
          <a:p>
            <a:endParaRPr lang="en-US" dirty="0"/>
          </a:p>
        </p:txBody>
      </p:sp>
      <p:sp>
        <p:nvSpPr>
          <p:cNvPr id="4" name="Slide Number Placeholder 3">
            <a:extLst>
              <a:ext uri="{FF2B5EF4-FFF2-40B4-BE49-F238E27FC236}">
                <a16:creationId xmlns:a16="http://schemas.microsoft.com/office/drawing/2014/main" id="{6DDACE6F-8178-97C9-C24D-CA0140F2CA72}"/>
              </a:ext>
            </a:extLst>
          </p:cNvPr>
          <p:cNvSpPr>
            <a:spLocks noGrp="1"/>
          </p:cNvSpPr>
          <p:nvPr>
            <p:ph type="sldNum" sz="quarter" idx="5"/>
          </p:nvPr>
        </p:nvSpPr>
        <p:spPr/>
        <p:txBody>
          <a:bodyPr/>
          <a:lstStyle/>
          <a:p>
            <a:fld id="{59CAEC72-F4AF-C84E-8D46-1970841F0823}" type="slidenum">
              <a:rPr lang="en-US" smtClean="0"/>
              <a:t>12</a:t>
            </a:fld>
            <a:endParaRPr lang="en-US"/>
          </a:p>
        </p:txBody>
      </p:sp>
    </p:spTree>
    <p:extLst>
      <p:ext uri="{BB962C8B-B14F-4D97-AF65-F5344CB8AC3E}">
        <p14:creationId xmlns:p14="http://schemas.microsoft.com/office/powerpoint/2010/main" val="349986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BE3C-ABF3-FD34-7CE4-42F611C3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8BCDB-CA3C-F083-E697-A0D84CE02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FB4B4-A966-6632-117D-A500B171E9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Hover over “Advanced search help” for help text.  These are the ‘hidden’ features of the multiple word search on the gateway page.</a:t>
            </a:r>
          </a:p>
          <a:p>
            <a:endParaRPr lang="en-US" dirty="0"/>
          </a:p>
        </p:txBody>
      </p:sp>
      <p:sp>
        <p:nvSpPr>
          <p:cNvPr id="4" name="Slide Number Placeholder 3">
            <a:extLst>
              <a:ext uri="{FF2B5EF4-FFF2-40B4-BE49-F238E27FC236}">
                <a16:creationId xmlns:a16="http://schemas.microsoft.com/office/drawing/2014/main" id="{4A4C6339-E6FA-8E5F-411D-BE7D66398AB2}"/>
              </a:ext>
            </a:extLst>
          </p:cNvPr>
          <p:cNvSpPr>
            <a:spLocks noGrp="1"/>
          </p:cNvSpPr>
          <p:nvPr>
            <p:ph type="sldNum" sz="quarter" idx="5"/>
          </p:nvPr>
        </p:nvSpPr>
        <p:spPr/>
        <p:txBody>
          <a:bodyPr/>
          <a:lstStyle/>
          <a:p>
            <a:fld id="{59CAEC72-F4AF-C84E-8D46-1970841F0823}" type="slidenum">
              <a:rPr lang="en-US" smtClean="0"/>
              <a:t>13</a:t>
            </a:fld>
            <a:endParaRPr lang="en-US"/>
          </a:p>
        </p:txBody>
      </p:sp>
    </p:spTree>
    <p:extLst>
      <p:ext uri="{BB962C8B-B14F-4D97-AF65-F5344CB8AC3E}">
        <p14:creationId xmlns:p14="http://schemas.microsoft.com/office/powerpoint/2010/main" val="369378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B581-75A7-3A76-9143-683321AAC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8FD38-A2BE-79DD-58B4-A2041B84A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4A4D3-7326-198E-7D20-4EA9E02363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search service can show assemblies already in the browser, or provide a request form for assemblies not yet in the browser.</a:t>
            </a:r>
          </a:p>
          <a:p>
            <a:endParaRPr lang="en-US" dirty="0"/>
          </a:p>
        </p:txBody>
      </p:sp>
      <p:sp>
        <p:nvSpPr>
          <p:cNvPr id="4" name="Slide Number Placeholder 3">
            <a:extLst>
              <a:ext uri="{FF2B5EF4-FFF2-40B4-BE49-F238E27FC236}">
                <a16:creationId xmlns:a16="http://schemas.microsoft.com/office/drawing/2014/main" id="{8B108593-BC14-C59C-FC10-691C64566DC8}"/>
              </a:ext>
            </a:extLst>
          </p:cNvPr>
          <p:cNvSpPr>
            <a:spLocks noGrp="1"/>
          </p:cNvSpPr>
          <p:nvPr>
            <p:ph type="sldNum" sz="quarter" idx="5"/>
          </p:nvPr>
        </p:nvSpPr>
        <p:spPr/>
        <p:txBody>
          <a:bodyPr/>
          <a:lstStyle/>
          <a:p>
            <a:fld id="{59CAEC72-F4AF-C84E-8D46-1970841F0823}" type="slidenum">
              <a:rPr lang="en-US" smtClean="0"/>
              <a:t>14</a:t>
            </a:fld>
            <a:endParaRPr lang="en-US"/>
          </a:p>
        </p:txBody>
      </p:sp>
    </p:spTree>
    <p:extLst>
      <p:ext uri="{BB962C8B-B14F-4D97-AF65-F5344CB8AC3E}">
        <p14:creationId xmlns:p14="http://schemas.microsoft.com/office/powerpoint/2010/main" val="105872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D4F-43FF-C5C1-0DFF-4EC866CD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6372-F61C-7A45-3784-519BBE00D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FE89-ABA7-FF25-B403-5D5ECC6034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your email address so we can contact you for questions about your request and respond to your request when it is complete.  If you know of a good common name for this organism, let us know.  To submit your assembly to GenBank: </a:t>
            </a:r>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a:p>
            <a:endParaRPr lang="en-US" dirty="0"/>
          </a:p>
        </p:txBody>
      </p:sp>
      <p:sp>
        <p:nvSpPr>
          <p:cNvPr id="4" name="Slide Number Placeholder 3">
            <a:extLst>
              <a:ext uri="{FF2B5EF4-FFF2-40B4-BE49-F238E27FC236}">
                <a16:creationId xmlns:a16="http://schemas.microsoft.com/office/drawing/2014/main" id="{003E9199-2398-D1FE-22FC-9344717B9B1A}"/>
              </a:ext>
            </a:extLst>
          </p:cNvPr>
          <p:cNvSpPr>
            <a:spLocks noGrp="1"/>
          </p:cNvSpPr>
          <p:nvPr>
            <p:ph type="sldNum" sz="quarter" idx="5"/>
          </p:nvPr>
        </p:nvSpPr>
        <p:spPr/>
        <p:txBody>
          <a:bodyPr/>
          <a:lstStyle/>
          <a:p>
            <a:fld id="{59CAEC72-F4AF-C84E-8D46-1970841F0823}" type="slidenum">
              <a:rPr lang="en-US" smtClean="0"/>
              <a:t>15</a:t>
            </a:fld>
            <a:endParaRPr lang="en-US"/>
          </a:p>
        </p:txBody>
      </p:sp>
    </p:spTree>
    <p:extLst>
      <p:ext uri="{BB962C8B-B14F-4D97-AF65-F5344CB8AC3E}">
        <p14:creationId xmlns:p14="http://schemas.microsoft.com/office/powerpoint/2010/main" val="105093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D4F-43FF-C5C1-0DFF-4EC866CD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6372-F61C-7A45-3784-519BBE00D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FE89-ABA7-FF25-B403-5D5ECC603471}"/>
              </a:ext>
            </a:extLst>
          </p:cNvPr>
          <p:cNvSpPr>
            <a:spLocks noGrp="1"/>
          </p:cNvSpPr>
          <p:nvPr>
            <p:ph type="body" idx="1"/>
          </p:nvPr>
        </p:nvSpPr>
        <p:spPr/>
        <p:txBody>
          <a:bodyPr/>
          <a:lstStyle/>
          <a:p>
            <a:r>
              <a:rPr lang="en-US" dirty="0"/>
              <a:t>This is a service under development about ready to be released.  Experiments with it now will not be permanent, this is a test environment.</a:t>
            </a:r>
          </a:p>
        </p:txBody>
      </p:sp>
      <p:sp>
        <p:nvSpPr>
          <p:cNvPr id="4" name="Slide Number Placeholder 3">
            <a:extLst>
              <a:ext uri="{FF2B5EF4-FFF2-40B4-BE49-F238E27FC236}">
                <a16:creationId xmlns:a16="http://schemas.microsoft.com/office/drawing/2014/main" id="{003E9199-2398-D1FE-22FC-9344717B9B1A}"/>
              </a:ext>
            </a:extLst>
          </p:cNvPr>
          <p:cNvSpPr>
            <a:spLocks noGrp="1"/>
          </p:cNvSpPr>
          <p:nvPr>
            <p:ph type="sldNum" sz="quarter" idx="5"/>
          </p:nvPr>
        </p:nvSpPr>
        <p:spPr/>
        <p:txBody>
          <a:bodyPr/>
          <a:lstStyle/>
          <a:p>
            <a:fld id="{59CAEC72-F4AF-C84E-8D46-1970841F0823}" type="slidenum">
              <a:rPr lang="en-US" smtClean="0"/>
              <a:t>16</a:t>
            </a:fld>
            <a:endParaRPr lang="en-US"/>
          </a:p>
        </p:txBody>
      </p:sp>
    </p:spTree>
    <p:extLst>
      <p:ext uri="{BB962C8B-B14F-4D97-AF65-F5344CB8AC3E}">
        <p14:creationId xmlns:p14="http://schemas.microsoft.com/office/powerpoint/2010/main" val="24633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D4F-43FF-C5C1-0DFF-4EC866CD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6372-F61C-7A45-3784-519BBE00D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FE89-ABA7-FF25-B403-5D5ECC603471}"/>
              </a:ext>
            </a:extLst>
          </p:cNvPr>
          <p:cNvSpPr>
            <a:spLocks noGrp="1"/>
          </p:cNvSpPr>
          <p:nvPr>
            <p:ph type="body" idx="1"/>
          </p:nvPr>
        </p:nvSpPr>
        <p:spPr/>
        <p:txBody>
          <a:bodyPr/>
          <a:lstStyle/>
          <a:p>
            <a:r>
              <a:rPr lang="en-US" dirty="0"/>
              <a:t>Many new features have been developed during the past year</a:t>
            </a:r>
          </a:p>
        </p:txBody>
      </p:sp>
      <p:sp>
        <p:nvSpPr>
          <p:cNvPr id="4" name="Slide Number Placeholder 3">
            <a:extLst>
              <a:ext uri="{FF2B5EF4-FFF2-40B4-BE49-F238E27FC236}">
                <a16:creationId xmlns:a16="http://schemas.microsoft.com/office/drawing/2014/main" id="{003E9199-2398-D1FE-22FC-9344717B9B1A}"/>
              </a:ext>
            </a:extLst>
          </p:cNvPr>
          <p:cNvSpPr>
            <a:spLocks noGrp="1"/>
          </p:cNvSpPr>
          <p:nvPr>
            <p:ph type="sldNum" sz="quarter" idx="5"/>
          </p:nvPr>
        </p:nvSpPr>
        <p:spPr/>
        <p:txBody>
          <a:bodyPr/>
          <a:lstStyle/>
          <a:p>
            <a:fld id="{59CAEC72-F4AF-C84E-8D46-1970841F0823}" type="slidenum">
              <a:rPr lang="en-US" smtClean="0"/>
              <a:t>17</a:t>
            </a:fld>
            <a:endParaRPr lang="en-US"/>
          </a:p>
        </p:txBody>
      </p:sp>
    </p:spTree>
    <p:extLst>
      <p:ext uri="{BB962C8B-B14F-4D97-AF65-F5344CB8AC3E}">
        <p14:creationId xmlns:p14="http://schemas.microsoft.com/office/powerpoint/2010/main" val="50601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36EF-C0C4-6721-3855-F4E918785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D179F-591F-7DCA-DE1E-832C85122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38477-D6D4-30E1-38F8-A87B2EF5051F}"/>
              </a:ext>
            </a:extLst>
          </p:cNvPr>
          <p:cNvSpPr>
            <a:spLocks noGrp="1"/>
          </p:cNvSpPr>
          <p:nvPr>
            <p:ph type="body" idx="1"/>
          </p:nvPr>
        </p:nvSpPr>
        <p:spPr/>
        <p:txBody>
          <a:bodyPr/>
          <a:lstStyle/>
          <a:p>
            <a:r>
              <a:rPr lang="en-US" dirty="0"/>
              <a:t>The UCSC browser staff 2025.</a:t>
            </a:r>
          </a:p>
        </p:txBody>
      </p:sp>
      <p:sp>
        <p:nvSpPr>
          <p:cNvPr id="4" name="Slide Number Placeholder 3">
            <a:extLst>
              <a:ext uri="{FF2B5EF4-FFF2-40B4-BE49-F238E27FC236}">
                <a16:creationId xmlns:a16="http://schemas.microsoft.com/office/drawing/2014/main" id="{5F371DAA-143F-4A7B-C7A0-20B2C9F7906B}"/>
              </a:ext>
            </a:extLst>
          </p:cNvPr>
          <p:cNvSpPr>
            <a:spLocks noGrp="1"/>
          </p:cNvSpPr>
          <p:nvPr>
            <p:ph type="sldNum" sz="quarter" idx="5"/>
          </p:nvPr>
        </p:nvSpPr>
        <p:spPr/>
        <p:txBody>
          <a:bodyPr/>
          <a:lstStyle/>
          <a:p>
            <a:fld id="{59CAEC72-F4AF-C84E-8D46-1970841F0823}" type="slidenum">
              <a:rPr lang="en-US" smtClean="0"/>
              <a:t>18</a:t>
            </a:fld>
            <a:endParaRPr lang="en-US"/>
          </a:p>
        </p:txBody>
      </p:sp>
    </p:spTree>
    <p:extLst>
      <p:ext uri="{BB962C8B-B14F-4D97-AF65-F5344CB8AC3E}">
        <p14:creationId xmlns:p14="http://schemas.microsoft.com/office/powerpoint/2010/main" val="26875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UCSC browser staff 2025.</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69882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BB10-C842-DD8A-435E-2AF10D1F8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C5768-0EBB-48E7-3BC9-365DDE1AA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E231D-EFA7-3967-96E9-778B1D0FA5A9}"/>
              </a:ext>
            </a:extLst>
          </p:cNvPr>
          <p:cNvSpPr>
            <a:spLocks noGrp="1"/>
          </p:cNvSpPr>
          <p:nvPr>
            <p:ph type="body" idx="1"/>
          </p:nvPr>
        </p:nvSpPr>
        <p:spPr/>
        <p:txBody>
          <a:bodyPr/>
          <a:lstStyle/>
          <a:p>
            <a:r>
              <a:rPr lang="en-US" dirty="0"/>
              <a:t>Here on the ‘gateway’ page, note the search box prompt: “Enter species, common name or assembly ID” – it is essentially a text search for any word.  Implemented as a MySQL full text search.</a:t>
            </a:r>
          </a:p>
        </p:txBody>
      </p:sp>
      <p:sp>
        <p:nvSpPr>
          <p:cNvPr id="4" name="Slide Number Placeholder 3">
            <a:extLst>
              <a:ext uri="{FF2B5EF4-FFF2-40B4-BE49-F238E27FC236}">
                <a16:creationId xmlns:a16="http://schemas.microsoft.com/office/drawing/2014/main" id="{24F79733-4993-D8FC-9C0E-6E141403362C}"/>
              </a:ext>
            </a:extLst>
          </p:cNvPr>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174890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words when matched exactly</a:t>
            </a:r>
          </a:p>
        </p:txBody>
      </p:sp>
      <p:sp>
        <p:nvSpPr>
          <p:cNvPr id="4" name="Slide Number Placeholder 3"/>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192320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5F23-BFF3-8B6F-9070-EB3B0B316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6136-D322-FF14-548D-236A466BB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6B56-3683-220B-A34A-3C025747BA70}"/>
              </a:ext>
            </a:extLst>
          </p:cNvPr>
          <p:cNvSpPr>
            <a:spLocks noGrp="1"/>
          </p:cNvSpPr>
          <p:nvPr>
            <p:ph type="body" idx="1"/>
          </p:nvPr>
        </p:nvSpPr>
        <p:spPr/>
        <p:txBody>
          <a:bodyPr/>
          <a:lstStyle/>
          <a:p>
            <a:r>
              <a:rPr lang="en-US" dirty="0"/>
              <a:t>Common words could have a large number of matches, the display will be a limited number from the full match set.  The implicit ordering should show the more ‘important’ assemblies first.</a:t>
            </a:r>
          </a:p>
        </p:txBody>
      </p:sp>
      <p:sp>
        <p:nvSpPr>
          <p:cNvPr id="4" name="Slide Number Placeholder 3">
            <a:extLst>
              <a:ext uri="{FF2B5EF4-FFF2-40B4-BE49-F238E27FC236}">
                <a16:creationId xmlns:a16="http://schemas.microsoft.com/office/drawing/2014/main" id="{12094569-C276-77EB-B5E9-BE0540E654B0}"/>
              </a:ext>
            </a:extLst>
          </p:cNvPr>
          <p:cNvSpPr>
            <a:spLocks noGrp="1"/>
          </p:cNvSpPr>
          <p:nvPr>
            <p:ph type="sldNum" sz="quarter" idx="5"/>
          </p:nvPr>
        </p:nvSpPr>
        <p:spPr/>
        <p:txBody>
          <a:bodyPr/>
          <a:lstStyle/>
          <a:p>
            <a:fld id="{59CAEC72-F4AF-C84E-8D46-1970841F0823}" type="slidenum">
              <a:rPr lang="en-US" smtClean="0"/>
              <a:t>5</a:t>
            </a:fld>
            <a:endParaRPr lang="en-US"/>
          </a:p>
        </p:txBody>
      </p:sp>
    </p:spTree>
    <p:extLst>
      <p:ext uri="{BB962C8B-B14F-4D97-AF65-F5344CB8AC3E}">
        <p14:creationId xmlns:p14="http://schemas.microsoft.com/office/powerpoint/2010/main" val="182868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E93E-874F-CACF-1DB0-3B1FF8D6E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0029F-32AB-41D8-3CB4-46EC7D9A3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0D945-5EFF-493C-86E5-45ED713A0ACB}"/>
              </a:ext>
            </a:extLst>
          </p:cNvPr>
          <p:cNvSpPr>
            <a:spLocks noGrp="1"/>
          </p:cNvSpPr>
          <p:nvPr>
            <p:ph type="body" idx="1"/>
          </p:nvPr>
        </p:nvSpPr>
        <p:spPr/>
        <p:txBody>
          <a:bodyPr/>
          <a:lstStyle/>
          <a:p>
            <a:r>
              <a:rPr lang="en-US" dirty="0"/>
              <a:t>There is an order to the search results targeted at our primary audience.  Note the automated assemblies available at: https://</a:t>
            </a:r>
            <a:r>
              <a:rPr lang="en-US" dirty="0" err="1"/>
              <a:t>hgdownload.soe.ucsc.edu</a:t>
            </a:r>
            <a:r>
              <a:rPr lang="en-US" dirty="0"/>
              <a:t>/hubs/</a:t>
            </a:r>
          </a:p>
        </p:txBody>
      </p:sp>
      <p:sp>
        <p:nvSpPr>
          <p:cNvPr id="4" name="Slide Number Placeholder 3">
            <a:extLst>
              <a:ext uri="{FF2B5EF4-FFF2-40B4-BE49-F238E27FC236}">
                <a16:creationId xmlns:a16="http://schemas.microsoft.com/office/drawing/2014/main" id="{95EC98C5-B8B9-986B-B03A-EB961290C065}"/>
              </a:ext>
            </a:extLst>
          </p:cNvPr>
          <p:cNvSpPr>
            <a:spLocks noGrp="1"/>
          </p:cNvSpPr>
          <p:nvPr>
            <p:ph type="sldNum" sz="quarter" idx="5"/>
          </p:nvPr>
        </p:nvSpPr>
        <p:spPr/>
        <p:txBody>
          <a:bodyPr/>
          <a:lstStyle/>
          <a:p>
            <a:fld id="{59CAEC72-F4AF-C84E-8D46-1970841F0823}" type="slidenum">
              <a:rPr lang="en-US" smtClean="0"/>
              <a:t>6</a:t>
            </a:fld>
            <a:endParaRPr lang="en-US"/>
          </a:p>
        </p:txBody>
      </p:sp>
    </p:spTree>
    <p:extLst>
      <p:ext uri="{BB962C8B-B14F-4D97-AF65-F5344CB8AC3E}">
        <p14:creationId xmlns:p14="http://schemas.microsoft.com/office/powerpoint/2010/main" val="255282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5383-6017-B9CC-D622-0644CD7C2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7C11-7399-7934-56CB-11719579F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10282-2AFE-507D-B089-8920F1AE9231}"/>
              </a:ext>
            </a:extLst>
          </p:cNvPr>
          <p:cNvSpPr>
            <a:spLocks noGrp="1"/>
          </p:cNvSpPr>
          <p:nvPr>
            <p:ph type="body" idx="1"/>
          </p:nvPr>
        </p:nvSpPr>
        <p:spPr/>
        <p:txBody>
          <a:bodyPr/>
          <a:lstStyle/>
          <a:p>
            <a:r>
              <a:rPr lang="en-US" dirty="0"/>
              <a:t>UCSC ‘annotated’ are the standard reference assemblies for ‘model’ species.  The ‘</a:t>
            </a:r>
            <a:r>
              <a:rPr lang="en-US" dirty="0" err="1"/>
              <a:t>GenArk</a:t>
            </a:r>
            <a:r>
              <a:rPr lang="en-US" dirty="0"/>
              <a:t>’ collection are automated builds with a fixed set of standard tracks.</a:t>
            </a:r>
          </a:p>
        </p:txBody>
      </p:sp>
      <p:sp>
        <p:nvSpPr>
          <p:cNvPr id="4" name="Slide Number Placeholder 3">
            <a:extLst>
              <a:ext uri="{FF2B5EF4-FFF2-40B4-BE49-F238E27FC236}">
                <a16:creationId xmlns:a16="http://schemas.microsoft.com/office/drawing/2014/main" id="{E285CEC1-4BE6-E4D2-BAB2-D142905BBF8F}"/>
              </a:ext>
            </a:extLst>
          </p:cNvPr>
          <p:cNvSpPr>
            <a:spLocks noGrp="1"/>
          </p:cNvSpPr>
          <p:nvPr>
            <p:ph type="sldNum" sz="quarter" idx="5"/>
          </p:nvPr>
        </p:nvSpPr>
        <p:spPr/>
        <p:txBody>
          <a:bodyPr/>
          <a:lstStyle/>
          <a:p>
            <a:fld id="{59CAEC72-F4AF-C84E-8D46-1970841F0823}" type="slidenum">
              <a:rPr lang="en-US" smtClean="0"/>
              <a:t>7</a:t>
            </a:fld>
            <a:endParaRPr lang="en-US"/>
          </a:p>
        </p:txBody>
      </p:sp>
    </p:spTree>
    <p:extLst>
      <p:ext uri="{BB962C8B-B14F-4D97-AF65-F5344CB8AC3E}">
        <p14:creationId xmlns:p14="http://schemas.microsoft.com/office/powerpoint/2010/main" val="282010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2460-ECC9-DC96-AEF8-DB9646EBB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72AC9-CCAB-F6CE-95EE-CD2DE5F83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0957-7E57-5482-0F23-1F30C5B20110}"/>
              </a:ext>
            </a:extLst>
          </p:cNvPr>
          <p:cNvSpPr>
            <a:spLocks noGrp="1"/>
          </p:cNvSpPr>
          <p:nvPr>
            <p:ph type="body" idx="1"/>
          </p:nvPr>
        </p:nvSpPr>
        <p:spPr/>
        <p:txBody>
          <a:bodyPr/>
          <a:lstStyle/>
          <a:p>
            <a:r>
              <a:rPr lang="en-US" dirty="0"/>
              <a:t>A single word search will match as a ‘prefix’ to words when it is not found as an exact match to a word.</a:t>
            </a:r>
          </a:p>
        </p:txBody>
      </p:sp>
      <p:sp>
        <p:nvSpPr>
          <p:cNvPr id="4" name="Slide Number Placeholder 3">
            <a:extLst>
              <a:ext uri="{FF2B5EF4-FFF2-40B4-BE49-F238E27FC236}">
                <a16:creationId xmlns:a16="http://schemas.microsoft.com/office/drawing/2014/main" id="{B99154A8-3E0F-0934-44D7-3BB41F4678E0}"/>
              </a:ext>
            </a:extLst>
          </p:cNvPr>
          <p:cNvSpPr>
            <a:spLocks noGrp="1"/>
          </p:cNvSpPr>
          <p:nvPr>
            <p:ph type="sldNum" sz="quarter" idx="5"/>
          </p:nvPr>
        </p:nvSpPr>
        <p:spPr/>
        <p:txBody>
          <a:bodyPr/>
          <a:lstStyle/>
          <a:p>
            <a:fld id="{59CAEC72-F4AF-C84E-8D46-1970841F0823}" type="slidenum">
              <a:rPr lang="en-US" smtClean="0"/>
              <a:t>8</a:t>
            </a:fld>
            <a:endParaRPr lang="en-US"/>
          </a:p>
        </p:txBody>
      </p:sp>
    </p:spTree>
    <p:extLst>
      <p:ext uri="{BB962C8B-B14F-4D97-AF65-F5344CB8AC3E}">
        <p14:creationId xmlns:p14="http://schemas.microsoft.com/office/powerpoint/2010/main" val="210157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word searches have a number of hidden features that can be used to improve the search result.  Will see the documentation on the hidden features here later.</a:t>
            </a:r>
          </a:p>
        </p:txBody>
      </p:sp>
      <p:sp>
        <p:nvSpPr>
          <p:cNvPr id="4" name="Slide Number Placeholder 3"/>
          <p:cNvSpPr>
            <a:spLocks noGrp="1"/>
          </p:cNvSpPr>
          <p:nvPr>
            <p:ph type="sldNum" sz="quarter" idx="5"/>
          </p:nvPr>
        </p:nvSpPr>
        <p:spPr/>
        <p:txBody>
          <a:bodyPr/>
          <a:lstStyle/>
          <a:p>
            <a:fld id="{59CAEC72-F4AF-C84E-8D46-1970841F0823}" type="slidenum">
              <a:rPr lang="en-US" smtClean="0"/>
              <a:t>9</a:t>
            </a:fld>
            <a:endParaRPr lang="en-US"/>
          </a:p>
        </p:txBody>
      </p:sp>
    </p:spTree>
    <p:extLst>
      <p:ext uri="{BB962C8B-B14F-4D97-AF65-F5344CB8AC3E}">
        <p14:creationId xmlns:p14="http://schemas.microsoft.com/office/powerpoint/2010/main" val="30861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C34-C23E-0D4D-3580-64B3A45DF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94C-3A84-33AF-EA8B-BBD49784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35F3F-F8AB-0E7E-F4D8-582B828BB205}"/>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E97EFAC2-9149-B016-483A-8BA2779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E8C3-F18B-5DA2-1EB1-1D81CFC2EE23}"/>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83911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2EFD-16ED-55BB-C08A-AE494B0B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1DE0C-D20E-3DB2-C393-0B3576DE0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276E-8571-7EA0-6717-894253F49EA0}"/>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F1D2EC5E-BBB0-4E36-2BAB-EABF9CA3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77CA-3C7B-7FF6-0E1D-C2E554F6448F}"/>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0812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1886-A2AE-BBD9-F609-4A5C6B63B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52AB-C07C-CE74-878B-DAEDECDF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8223-8FC0-096A-9276-2C7393C12AFE}"/>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BEAAC9E5-8AA6-F661-326E-D3B0394E2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00EA-2C19-F8E3-4D1C-E043C8355844}"/>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460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048-009B-1B1B-B872-BA1CD5E1D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D24DA-4A4B-44AB-40A8-25A539182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84E1C-11D7-35EB-6760-A809CE6E1E32}"/>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4C741647-6550-3068-AC41-B682EDB8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3C7A-AB7C-C57B-327E-DC02544DBA16}"/>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82325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A99-E949-7B7F-B202-18E8F4D5D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EDA4-7EB0-E102-78E5-19683B143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BED29-6B0A-FE6D-D1F0-53CC72959107}"/>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EF7B550E-8F0E-0D80-D5D1-FC774E71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8C59-9872-A677-8423-082BAE947C5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0857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E286-261C-C8EE-66A5-CC5A2A68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B3A5-DFEC-CDA9-8898-F35A8E3E1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BD834-2C4A-D1FB-50EC-C49EE4C58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F15E4-F490-8EC0-1A4D-8611263FEEFF}"/>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6" name="Footer Placeholder 5">
            <a:extLst>
              <a:ext uri="{FF2B5EF4-FFF2-40B4-BE49-F238E27FC236}">
                <a16:creationId xmlns:a16="http://schemas.microsoft.com/office/drawing/2014/main" id="{1A71036D-BC5A-1AFF-32B0-CDB73A50C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48BC-8A33-63E6-0D13-9703543437D0}"/>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1768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9B-C209-ACD0-3DE7-2189AA84B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E0C48-2579-2C52-0247-74152AF4C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41A5-07C7-256B-F7EA-02C271E88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F2DB-05A4-E009-10D5-C32356C44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16C30-9238-A150-FDB3-C9025BEE7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4B677-3429-49D3-9293-8DC8B38D0356}"/>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8" name="Footer Placeholder 7">
            <a:extLst>
              <a:ext uri="{FF2B5EF4-FFF2-40B4-BE49-F238E27FC236}">
                <a16:creationId xmlns:a16="http://schemas.microsoft.com/office/drawing/2014/main" id="{AEF4DB25-F3EA-96FB-374C-E9FDCC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5B37B-00C1-DAB7-0F73-97D8660C2A4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1209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2D84-0393-B503-60F3-4B8AF607E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98B11-AFF7-9B90-6248-C0FAB6346B81}"/>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4" name="Footer Placeholder 3">
            <a:extLst>
              <a:ext uri="{FF2B5EF4-FFF2-40B4-BE49-F238E27FC236}">
                <a16:creationId xmlns:a16="http://schemas.microsoft.com/office/drawing/2014/main" id="{92BF84A5-DAEB-D8FC-771A-434C04CC5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1A535-D640-1607-C363-30E4FFA78C2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76150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9462-49CB-AA51-CA5B-0F4F81F77DC3}"/>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3" name="Footer Placeholder 2">
            <a:extLst>
              <a:ext uri="{FF2B5EF4-FFF2-40B4-BE49-F238E27FC236}">
                <a16:creationId xmlns:a16="http://schemas.microsoft.com/office/drawing/2014/main" id="{C82D563C-710A-57B7-5180-D9B659E45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37354-5784-DA40-4F55-154FA58CF9FC}"/>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2698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1B9-FDFE-FD3E-ECE3-508997F9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BE731-08BB-6574-A2FC-0C4B0AB4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38B8E-4CB3-1824-6265-304C933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165B1-67D8-09E8-3B23-DD2849A0648B}"/>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6" name="Footer Placeholder 5">
            <a:extLst>
              <a:ext uri="{FF2B5EF4-FFF2-40B4-BE49-F238E27FC236}">
                <a16:creationId xmlns:a16="http://schemas.microsoft.com/office/drawing/2014/main" id="{9A66EEDB-9966-8079-D825-B8580BAB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638E-4C1C-287A-C7F3-8F695F11792A}"/>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3298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589F-B2AA-E433-D49A-6E9B2D8BF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1C3A0-DF68-3F02-8796-DBAA9FB8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3B562-6181-6C1C-5E5E-FC037690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3F95-A71D-586A-BC73-A3F784F15114}"/>
              </a:ext>
            </a:extLst>
          </p:cNvPr>
          <p:cNvSpPr>
            <a:spLocks noGrp="1"/>
          </p:cNvSpPr>
          <p:nvPr>
            <p:ph type="dt" sz="half" idx="10"/>
          </p:nvPr>
        </p:nvSpPr>
        <p:spPr/>
        <p:txBody>
          <a:bodyPr/>
          <a:lstStyle/>
          <a:p>
            <a:fld id="{1DEDBE76-37B3-AA43-9AA4-2DA034CD77A2}" type="datetimeFigureOut">
              <a:rPr lang="en-US" smtClean="0"/>
              <a:t>4/3/25</a:t>
            </a:fld>
            <a:endParaRPr lang="en-US"/>
          </a:p>
        </p:txBody>
      </p:sp>
      <p:sp>
        <p:nvSpPr>
          <p:cNvPr id="6" name="Footer Placeholder 5">
            <a:extLst>
              <a:ext uri="{FF2B5EF4-FFF2-40B4-BE49-F238E27FC236}">
                <a16:creationId xmlns:a16="http://schemas.microsoft.com/office/drawing/2014/main" id="{9CE31D07-17DF-2F76-B434-AA5584894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AB517-5CB4-2623-47DD-C7F5EC649D5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97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58E3-3EA6-882B-3148-3A388A92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99F8E-EC86-89E6-00AA-91434E407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4282-8D91-604E-C058-339EB9AE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DBE76-37B3-AA43-9AA4-2DA034CD77A2}" type="datetimeFigureOut">
              <a:rPr lang="en-US" smtClean="0"/>
              <a:t>4/3/25</a:t>
            </a:fld>
            <a:endParaRPr lang="en-US"/>
          </a:p>
        </p:txBody>
      </p:sp>
      <p:sp>
        <p:nvSpPr>
          <p:cNvPr id="5" name="Footer Placeholder 4">
            <a:extLst>
              <a:ext uri="{FF2B5EF4-FFF2-40B4-BE49-F238E27FC236}">
                <a16:creationId xmlns:a16="http://schemas.microsoft.com/office/drawing/2014/main" id="{AF1F9BFD-6B27-D2AB-435B-F4BDCEE3F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BF17-B2D3-7755-BC07-401CC5D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F77-8CF0-774F-9B34-23194B192A3D}" type="slidenum">
              <a:rPr lang="en-US" smtClean="0"/>
              <a:t>‹#›</a:t>
            </a:fld>
            <a:endParaRPr lang="en-US"/>
          </a:p>
        </p:txBody>
      </p:sp>
    </p:spTree>
    <p:extLst>
      <p:ext uri="{BB962C8B-B14F-4D97-AF65-F5344CB8AC3E}">
        <p14:creationId xmlns:p14="http://schemas.microsoft.com/office/powerpoint/2010/main" val="408045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18.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D76E2-12E4-052A-8CCF-BEA87582B87F}"/>
              </a:ext>
            </a:extLst>
          </p:cNvPr>
          <p:cNvSpPr txBox="1"/>
          <p:nvPr/>
        </p:nvSpPr>
        <p:spPr>
          <a:xfrm>
            <a:off x="30216" y="2461226"/>
            <a:ext cx="7932171" cy="954107"/>
          </a:xfrm>
          <a:prstGeom prst="rect">
            <a:avLst/>
          </a:prstGeom>
          <a:noFill/>
        </p:spPr>
        <p:txBody>
          <a:bodyPr wrap="none" rtlCol="0">
            <a:spAutoFit/>
          </a:bodyPr>
          <a:lstStyle/>
          <a:p>
            <a:pPr algn="ctr"/>
            <a:r>
              <a:rPr lang="en-US" sz="2800" dirty="0"/>
              <a:t>Hiram Clawson – U.C. Santa Cruz Genomics Institute</a:t>
            </a:r>
          </a:p>
          <a:p>
            <a:pPr algn="ctr"/>
            <a:r>
              <a:rPr lang="en-US" sz="2800" dirty="0" err="1"/>
              <a:t>hclawson@ucsc.edu</a:t>
            </a:r>
            <a:r>
              <a:rPr lang="en-US" sz="2800" dirty="0"/>
              <a:t> </a:t>
            </a:r>
          </a:p>
        </p:txBody>
      </p:sp>
      <p:sp>
        <p:nvSpPr>
          <p:cNvPr id="9" name="TextBox 8">
            <a:extLst>
              <a:ext uri="{FF2B5EF4-FFF2-40B4-BE49-F238E27FC236}">
                <a16:creationId xmlns:a16="http://schemas.microsoft.com/office/drawing/2014/main" id="{11C9C923-B6AC-5F06-4E13-D0B25D7488A0}"/>
              </a:ext>
            </a:extLst>
          </p:cNvPr>
          <p:cNvSpPr txBox="1"/>
          <p:nvPr/>
        </p:nvSpPr>
        <p:spPr>
          <a:xfrm>
            <a:off x="7935685" y="188584"/>
            <a:ext cx="4014531" cy="954107"/>
          </a:xfrm>
          <a:prstGeom prst="rect">
            <a:avLst/>
          </a:prstGeom>
          <a:noFill/>
        </p:spPr>
        <p:txBody>
          <a:bodyPr wrap="square" rtlCol="0">
            <a:spAutoFit/>
          </a:bodyPr>
          <a:lstStyle/>
          <a:p>
            <a:pPr algn="ctr"/>
            <a:r>
              <a:rPr lang="en-US" sz="2800" dirty="0"/>
              <a:t>Thursday, 03 April 2025</a:t>
            </a:r>
          </a:p>
          <a:p>
            <a:pPr algn="ctr"/>
            <a:r>
              <a:rPr lang="en-US" sz="2800" dirty="0"/>
              <a:t>RIKEN </a:t>
            </a:r>
            <a:r>
              <a:rPr lang="en-US" sz="2800" dirty="0" err="1"/>
              <a:t>Yokahama</a:t>
            </a:r>
            <a:endParaRPr lang="en-US" sz="2800" dirty="0"/>
          </a:p>
        </p:txBody>
      </p:sp>
      <p:sp>
        <p:nvSpPr>
          <p:cNvPr id="10" name="Title 1">
            <a:extLst>
              <a:ext uri="{FF2B5EF4-FFF2-40B4-BE49-F238E27FC236}">
                <a16:creationId xmlns:a16="http://schemas.microsoft.com/office/drawing/2014/main" id="{391D92BA-2AA9-B06A-AB22-87E976248F47}"/>
              </a:ext>
            </a:extLst>
          </p:cNvPr>
          <p:cNvSpPr txBox="1">
            <a:spLocks/>
          </p:cNvSpPr>
          <p:nvPr/>
        </p:nvSpPr>
        <p:spPr>
          <a:xfrm>
            <a:off x="6096000" y="5558126"/>
            <a:ext cx="3969328" cy="801662"/>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FFC000"/>
                </a:solidFill>
              </a:rPr>
              <a:t>Copy of this presentation:</a:t>
            </a:r>
          </a:p>
          <a:p>
            <a:r>
              <a:rPr lang="en-US" sz="2800" dirty="0">
                <a:solidFill>
                  <a:srgbClr val="FFC000"/>
                </a:solidFill>
              </a:rPr>
              <a:t>https://</a:t>
            </a:r>
            <a:r>
              <a:rPr lang="en-US" sz="2800" dirty="0" err="1">
                <a:solidFill>
                  <a:srgbClr val="FFC000"/>
                </a:solidFill>
              </a:rPr>
              <a:t>bit.ly</a:t>
            </a:r>
            <a:r>
              <a:rPr lang="en-US" sz="2800" dirty="0">
                <a:solidFill>
                  <a:srgbClr val="FFC000"/>
                </a:solidFill>
              </a:rPr>
              <a:t>/4lrY5SW</a:t>
            </a:r>
          </a:p>
        </p:txBody>
      </p:sp>
      <p:sp>
        <p:nvSpPr>
          <p:cNvPr id="8" name="TextBox 7">
            <a:extLst>
              <a:ext uri="{FF2B5EF4-FFF2-40B4-BE49-F238E27FC236}">
                <a16:creationId xmlns:a16="http://schemas.microsoft.com/office/drawing/2014/main" id="{11983702-40B6-9A4A-465C-8C578CF22B09}"/>
              </a:ext>
            </a:extLst>
          </p:cNvPr>
          <p:cNvSpPr txBox="1"/>
          <p:nvPr/>
        </p:nvSpPr>
        <p:spPr>
          <a:xfrm>
            <a:off x="58857" y="3510675"/>
            <a:ext cx="7357912" cy="2246769"/>
          </a:xfrm>
          <a:prstGeom prst="rect">
            <a:avLst/>
          </a:prstGeom>
          <a:noFill/>
        </p:spPr>
        <p:txBody>
          <a:bodyPr wrap="none" rtlCol="0">
            <a:spAutoFit/>
          </a:bodyPr>
          <a:lstStyle/>
          <a:p>
            <a:r>
              <a:rPr lang="en-US" sz="2000" dirty="0"/>
              <a:t>Our work is supported by a number of different grants:</a:t>
            </a:r>
          </a:p>
          <a:p>
            <a:pPr marL="342900" indent="-342900">
              <a:buFont typeface="Arial" panose="020B0604020202020204" pitchFamily="34" charset="0"/>
              <a:buChar char="•"/>
            </a:pPr>
            <a:r>
              <a:rPr lang="en-US" sz="2000" dirty="0"/>
              <a:t>National Human Genome Research Institute U24HG002371</a:t>
            </a:r>
          </a:p>
          <a:p>
            <a:pPr marL="342900" indent="-342900">
              <a:buFont typeface="Arial" panose="020B0604020202020204" pitchFamily="34" charset="0"/>
              <a:buChar char="•"/>
            </a:pPr>
            <a:r>
              <a:rPr lang="en-US" sz="2000" dirty="0"/>
              <a:t>National Institute of Mental Health RF1MH132662</a:t>
            </a:r>
          </a:p>
          <a:p>
            <a:pPr marL="342900" indent="-342900">
              <a:buFont typeface="Arial" panose="020B0604020202020204" pitchFamily="34" charset="0"/>
              <a:buChar char="•"/>
            </a:pPr>
            <a:r>
              <a:rPr lang="en-US" sz="2000" dirty="0"/>
              <a:t>National Science Foundation 2419522 subcontract S006079-NSF</a:t>
            </a:r>
          </a:p>
          <a:p>
            <a:pPr marL="342900" indent="-342900">
              <a:buFont typeface="Arial" panose="020B0604020202020204" pitchFamily="34" charset="0"/>
              <a:buChar char="•"/>
            </a:pPr>
            <a:r>
              <a:rPr lang="en-US" sz="2000" dirty="0"/>
              <a:t>California’s Stem Cell Agency DISC0-14514</a:t>
            </a:r>
          </a:p>
          <a:p>
            <a:pPr marL="342900" indent="-342900">
              <a:buFont typeface="Arial" panose="020B0604020202020204" pitchFamily="34" charset="0"/>
              <a:buChar char="•"/>
            </a:pPr>
            <a:r>
              <a:rPr lang="en-US" sz="2000" dirty="0"/>
              <a:t>National Institute of Allergy and Infectious Diseases U24AI183870</a:t>
            </a:r>
          </a:p>
          <a:p>
            <a:r>
              <a:rPr lang="en-US" sz="2000" dirty="0"/>
              <a:t>      subcontract S005829-DHHS</a:t>
            </a:r>
          </a:p>
        </p:txBody>
      </p:sp>
      <p:pic>
        <p:nvPicPr>
          <p:cNvPr id="5" name="Picture 4" descr="A large white building next to a body of water&#10;&#10;Description automatically generated">
            <a:extLst>
              <a:ext uri="{FF2B5EF4-FFF2-40B4-BE49-F238E27FC236}">
                <a16:creationId xmlns:a16="http://schemas.microsoft.com/office/drawing/2014/main" id="{3FCC4967-B07F-FAB0-DE53-208002BF25CC}"/>
              </a:ext>
            </a:extLst>
          </p:cNvPr>
          <p:cNvPicPr>
            <a:picLocks noChangeAspect="1"/>
          </p:cNvPicPr>
          <p:nvPr/>
        </p:nvPicPr>
        <p:blipFill>
          <a:blip r:embed="rId3"/>
          <a:stretch>
            <a:fillRect/>
          </a:stretch>
        </p:blipFill>
        <p:spPr>
          <a:xfrm>
            <a:off x="58857" y="42047"/>
            <a:ext cx="7772400" cy="2125265"/>
          </a:xfrm>
          <a:prstGeom prst="rect">
            <a:avLst/>
          </a:prstGeom>
        </p:spPr>
      </p:pic>
      <p:sp>
        <p:nvSpPr>
          <p:cNvPr id="12" name="TextBox 11">
            <a:extLst>
              <a:ext uri="{FF2B5EF4-FFF2-40B4-BE49-F238E27FC236}">
                <a16:creationId xmlns:a16="http://schemas.microsoft.com/office/drawing/2014/main" id="{B6BA5F03-304E-B963-D961-995A1F29FF85}"/>
              </a:ext>
            </a:extLst>
          </p:cNvPr>
          <p:cNvSpPr txBox="1"/>
          <p:nvPr/>
        </p:nvSpPr>
        <p:spPr>
          <a:xfrm>
            <a:off x="8118612" y="2484912"/>
            <a:ext cx="4014531" cy="954107"/>
          </a:xfrm>
          <a:prstGeom prst="rect">
            <a:avLst/>
          </a:prstGeom>
          <a:noFill/>
        </p:spPr>
        <p:txBody>
          <a:bodyPr wrap="square" rtlCol="0">
            <a:spAutoFit/>
          </a:bodyPr>
          <a:lstStyle/>
          <a:p>
            <a:pPr algn="ctr"/>
            <a:r>
              <a:rPr lang="en-US" sz="2800" dirty="0"/>
              <a:t>Recent updates in the</a:t>
            </a:r>
          </a:p>
          <a:p>
            <a:pPr algn="ctr"/>
            <a:r>
              <a:rPr lang="en-US" sz="2800" dirty="0"/>
              <a:t>UCSC Genome Browser</a:t>
            </a:r>
          </a:p>
        </p:txBody>
      </p:sp>
      <p:pic>
        <p:nvPicPr>
          <p:cNvPr id="3" name="Picture 2" descr="A qr code with a white background&#10;&#10;Description automatically generated">
            <a:extLst>
              <a:ext uri="{FF2B5EF4-FFF2-40B4-BE49-F238E27FC236}">
                <a16:creationId xmlns:a16="http://schemas.microsoft.com/office/drawing/2014/main" id="{0FE07639-4A99-A12D-73D1-AABE1042B079}"/>
              </a:ext>
            </a:extLst>
          </p:cNvPr>
          <p:cNvPicPr>
            <a:picLocks noChangeAspect="1"/>
          </p:cNvPicPr>
          <p:nvPr/>
        </p:nvPicPr>
        <p:blipFill>
          <a:blip r:embed="rId4"/>
          <a:stretch>
            <a:fillRect/>
          </a:stretch>
        </p:blipFill>
        <p:spPr>
          <a:xfrm>
            <a:off x="10125877" y="4977302"/>
            <a:ext cx="1763486" cy="1763486"/>
          </a:xfrm>
          <a:prstGeom prst="rect">
            <a:avLst/>
          </a:prstGeom>
        </p:spPr>
      </p:pic>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4A53A-6299-30BD-9E47-240C9880F699}"/>
              </a:ext>
            </a:extLst>
          </p:cNvPr>
          <p:cNvPicPr>
            <a:picLocks noChangeAspect="1"/>
          </p:cNvPicPr>
          <p:nvPr/>
        </p:nvPicPr>
        <p:blipFill>
          <a:blip r:embed="rId3"/>
          <a:stretch>
            <a:fillRect/>
          </a:stretch>
        </p:blipFill>
        <p:spPr>
          <a:xfrm>
            <a:off x="37493" y="902780"/>
            <a:ext cx="12103150" cy="4738253"/>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049486" y="54321"/>
            <a:ext cx="10054516" cy="621687"/>
          </a:xfrm>
          <a:solidFill>
            <a:schemeClr val="accent5">
              <a:lumMod val="50000"/>
            </a:schemeClr>
          </a:solidFill>
        </p:spPr>
        <p:txBody>
          <a:bodyPr>
            <a:noAutofit/>
          </a:bodyPr>
          <a:lstStyle/>
          <a:p>
            <a:r>
              <a:rPr lang="en-US" sz="3600" dirty="0">
                <a:solidFill>
                  <a:srgbClr val="FFC000"/>
                </a:solidFill>
              </a:rPr>
              <a:t>Maybe what you want is not yet in the UCSC browser.</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46D82E-0E90-7961-3A9A-31E42461906C}"/>
              </a:ext>
            </a:extLst>
          </p:cNvPr>
          <p:cNvSpPr txBox="1"/>
          <p:nvPr/>
        </p:nvSpPr>
        <p:spPr>
          <a:xfrm>
            <a:off x="6307278" y="6140726"/>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cxnSp>
        <p:nvCxnSpPr>
          <p:cNvPr id="10" name="Straight Connector 9">
            <a:extLst>
              <a:ext uri="{FF2B5EF4-FFF2-40B4-BE49-F238E27FC236}">
                <a16:creationId xmlns:a16="http://schemas.microsoft.com/office/drawing/2014/main" id="{FE6EBB0B-0C68-7191-103F-0B3795CF46F6}"/>
              </a:ext>
            </a:extLst>
          </p:cNvPr>
          <p:cNvCxnSpPr>
            <a:cxnSpLocks/>
          </p:cNvCxnSpPr>
          <p:nvPr/>
        </p:nvCxnSpPr>
        <p:spPr>
          <a:xfrm flipH="1" flipV="1">
            <a:off x="4021282" y="5399262"/>
            <a:ext cx="2213260" cy="901338"/>
          </a:xfrm>
          <a:prstGeom prst="line">
            <a:avLst/>
          </a:prstGeom>
          <a:ln w="66675">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Frame 10">
            <a:extLst>
              <a:ext uri="{FF2B5EF4-FFF2-40B4-BE49-F238E27FC236}">
                <a16:creationId xmlns:a16="http://schemas.microsoft.com/office/drawing/2014/main" id="{5CDB2471-5747-C076-3601-ECA8BDA039A0}"/>
              </a:ext>
            </a:extLst>
          </p:cNvPr>
          <p:cNvSpPr/>
          <p:nvPr/>
        </p:nvSpPr>
        <p:spPr>
          <a:xfrm>
            <a:off x="184054" y="5093843"/>
            <a:ext cx="3837228"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977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E0E5-DF86-DC63-007A-3FD23A0C2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88003-728F-B247-9025-0116657D399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D9409898-BB23-C7D2-8D0C-02FB7FC94650}"/>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F6A512-E79D-02F1-6D16-48057748DC26}"/>
              </a:ext>
            </a:extLst>
          </p:cNvPr>
          <p:cNvPicPr>
            <a:picLocks noChangeAspect="1"/>
          </p:cNvPicPr>
          <p:nvPr/>
        </p:nvPicPr>
        <p:blipFill>
          <a:blip r:embed="rId3"/>
          <a:stretch>
            <a:fillRect/>
          </a:stretch>
        </p:blipFill>
        <p:spPr>
          <a:xfrm>
            <a:off x="0" y="779270"/>
            <a:ext cx="12144163" cy="5299459"/>
          </a:xfrm>
          <a:prstGeom prst="rect">
            <a:avLst/>
          </a:prstGeom>
        </p:spPr>
      </p:pic>
      <p:sp>
        <p:nvSpPr>
          <p:cNvPr id="6" name="TextBox 5">
            <a:extLst>
              <a:ext uri="{FF2B5EF4-FFF2-40B4-BE49-F238E27FC236}">
                <a16:creationId xmlns:a16="http://schemas.microsoft.com/office/drawing/2014/main" id="{55CB6C5C-A319-AF92-943F-89B78202C9A7}"/>
              </a:ext>
            </a:extLst>
          </p:cNvPr>
          <p:cNvSpPr txBox="1"/>
          <p:nvPr/>
        </p:nvSpPr>
        <p:spPr>
          <a:xfrm>
            <a:off x="3543297" y="6255026"/>
            <a:ext cx="459278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A48F30DD-3A90-3F8B-3FCB-9A6B396D7033}"/>
              </a:ext>
            </a:extLst>
          </p:cNvPr>
          <p:cNvPicPr>
            <a:picLocks noChangeAspect="1"/>
          </p:cNvPicPr>
          <p:nvPr/>
        </p:nvPicPr>
        <p:blipFill>
          <a:blip r:embed="rId4"/>
          <a:stretch>
            <a:fillRect/>
          </a:stretch>
        </p:blipFill>
        <p:spPr>
          <a:xfrm>
            <a:off x="3236189" y="885535"/>
            <a:ext cx="3911600" cy="203200"/>
          </a:xfrm>
          <a:prstGeom prst="rect">
            <a:avLst/>
          </a:prstGeom>
        </p:spPr>
      </p:pic>
      <p:cxnSp>
        <p:nvCxnSpPr>
          <p:cNvPr id="10" name="Straight Connector 9">
            <a:extLst>
              <a:ext uri="{FF2B5EF4-FFF2-40B4-BE49-F238E27FC236}">
                <a16:creationId xmlns:a16="http://schemas.microsoft.com/office/drawing/2014/main" id="{E9167754-2AC7-3621-B9A0-F97A5B7E5629}"/>
              </a:ext>
            </a:extLst>
          </p:cNvPr>
          <p:cNvCxnSpPr>
            <a:cxnSpLocks/>
          </p:cNvCxnSpPr>
          <p:nvPr/>
        </p:nvCxnSpPr>
        <p:spPr>
          <a:xfrm flipH="1">
            <a:off x="7003473" y="1997064"/>
            <a:ext cx="2327142" cy="538318"/>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D2EE913-2D45-232F-2E97-ECDF2ECAFFE8}"/>
              </a:ext>
            </a:extLst>
          </p:cNvPr>
          <p:cNvSpPr txBox="1"/>
          <p:nvPr/>
        </p:nvSpPr>
        <p:spPr>
          <a:xfrm>
            <a:off x="9330615" y="18123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379455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9177-5EEC-B2B6-BECF-2214F7B4A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02FA0-613B-3C82-D0AE-77F8276EFF14}"/>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F27D2875-F9E8-E590-0AB5-BC04FFF995F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5DB384-72E8-CCDB-356F-F0D619CDB6C7}"/>
              </a:ext>
            </a:extLst>
          </p:cNvPr>
          <p:cNvSpPr txBox="1"/>
          <p:nvPr/>
        </p:nvSpPr>
        <p:spPr>
          <a:xfrm>
            <a:off x="3543297" y="6338154"/>
            <a:ext cx="464473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5" name="Picture 4">
            <a:extLst>
              <a:ext uri="{FF2B5EF4-FFF2-40B4-BE49-F238E27FC236}">
                <a16:creationId xmlns:a16="http://schemas.microsoft.com/office/drawing/2014/main" id="{B1948BB7-F131-C353-2107-F144828B5566}"/>
              </a:ext>
            </a:extLst>
          </p:cNvPr>
          <p:cNvPicPr>
            <a:picLocks noChangeAspect="1"/>
          </p:cNvPicPr>
          <p:nvPr/>
        </p:nvPicPr>
        <p:blipFill>
          <a:blip r:embed="rId3"/>
          <a:stretch>
            <a:fillRect/>
          </a:stretch>
        </p:blipFill>
        <p:spPr>
          <a:xfrm>
            <a:off x="395273" y="676008"/>
            <a:ext cx="11723695" cy="5730234"/>
          </a:xfrm>
          <a:prstGeom prst="rect">
            <a:avLst/>
          </a:prstGeom>
        </p:spPr>
      </p:pic>
      <p:pic>
        <p:nvPicPr>
          <p:cNvPr id="9" name="Picture 8">
            <a:extLst>
              <a:ext uri="{FF2B5EF4-FFF2-40B4-BE49-F238E27FC236}">
                <a16:creationId xmlns:a16="http://schemas.microsoft.com/office/drawing/2014/main" id="{BAD453DD-1642-C39E-2F1E-87222A1C589C}"/>
              </a:ext>
            </a:extLst>
          </p:cNvPr>
          <p:cNvPicPr>
            <a:picLocks noChangeAspect="1"/>
          </p:cNvPicPr>
          <p:nvPr/>
        </p:nvPicPr>
        <p:blipFill>
          <a:blip r:embed="rId4"/>
          <a:stretch>
            <a:fillRect/>
          </a:stretch>
        </p:blipFill>
        <p:spPr>
          <a:xfrm>
            <a:off x="3470560" y="823190"/>
            <a:ext cx="3911600" cy="203200"/>
          </a:xfrm>
          <a:prstGeom prst="rect">
            <a:avLst/>
          </a:prstGeom>
        </p:spPr>
      </p:pic>
      <p:sp>
        <p:nvSpPr>
          <p:cNvPr id="7" name="TextBox 6">
            <a:extLst>
              <a:ext uri="{FF2B5EF4-FFF2-40B4-BE49-F238E27FC236}">
                <a16:creationId xmlns:a16="http://schemas.microsoft.com/office/drawing/2014/main" id="{E603285B-51D5-8677-2E15-D13411090A7F}"/>
              </a:ext>
            </a:extLst>
          </p:cNvPr>
          <p:cNvSpPr txBox="1"/>
          <p:nvPr/>
        </p:nvSpPr>
        <p:spPr>
          <a:xfrm>
            <a:off x="7179697" y="22695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76481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074F-0A1C-0704-60B2-5DD3119655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CACFC4-03EA-4BD9-9790-ECFB8E9FF84B}"/>
              </a:ext>
            </a:extLst>
          </p:cNvPr>
          <p:cNvPicPr>
            <a:picLocks noChangeAspect="1"/>
          </p:cNvPicPr>
          <p:nvPr/>
        </p:nvPicPr>
        <p:blipFill>
          <a:blip r:embed="rId3"/>
          <a:stretch>
            <a:fillRect/>
          </a:stretch>
        </p:blipFill>
        <p:spPr>
          <a:xfrm>
            <a:off x="0" y="866465"/>
            <a:ext cx="12192000" cy="4376615"/>
          </a:xfrm>
          <a:prstGeom prst="rect">
            <a:avLst/>
          </a:prstGeom>
        </p:spPr>
      </p:pic>
      <p:sp>
        <p:nvSpPr>
          <p:cNvPr id="2" name="Title 1">
            <a:extLst>
              <a:ext uri="{FF2B5EF4-FFF2-40B4-BE49-F238E27FC236}">
                <a16:creationId xmlns:a16="http://schemas.microsoft.com/office/drawing/2014/main" id="{F8CA0457-5F9E-4951-BFF4-C1DBDBD93DD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BD27D719-3872-9763-743B-0D928EF2ABA6}"/>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591728-ADB8-EEA3-2DB9-ED933D84D706}"/>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40A2844D-A0C3-0673-FC4C-D7DAC4F9D1FB}"/>
              </a:ext>
            </a:extLst>
          </p:cNvPr>
          <p:cNvPicPr>
            <a:picLocks noChangeAspect="1"/>
          </p:cNvPicPr>
          <p:nvPr/>
        </p:nvPicPr>
        <p:blipFill>
          <a:blip r:embed="rId4"/>
          <a:stretch>
            <a:fillRect/>
          </a:stretch>
        </p:blipFill>
        <p:spPr>
          <a:xfrm>
            <a:off x="3179614" y="1020345"/>
            <a:ext cx="3911600" cy="203200"/>
          </a:xfrm>
          <a:prstGeom prst="rect">
            <a:avLst/>
          </a:prstGeom>
        </p:spPr>
      </p:pic>
      <p:sp>
        <p:nvSpPr>
          <p:cNvPr id="7" name="TextBox 6">
            <a:extLst>
              <a:ext uri="{FF2B5EF4-FFF2-40B4-BE49-F238E27FC236}">
                <a16:creationId xmlns:a16="http://schemas.microsoft.com/office/drawing/2014/main" id="{612D41C1-D38B-C3EA-A12B-6FC7F139034B}"/>
              </a:ext>
            </a:extLst>
          </p:cNvPr>
          <p:cNvSpPr txBox="1"/>
          <p:nvPr/>
        </p:nvSpPr>
        <p:spPr>
          <a:xfrm>
            <a:off x="5538354" y="1854059"/>
            <a:ext cx="1977317"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Hover for help text</a:t>
            </a:r>
          </a:p>
        </p:txBody>
      </p:sp>
      <p:cxnSp>
        <p:nvCxnSpPr>
          <p:cNvPr id="8" name="Straight Connector 7">
            <a:extLst>
              <a:ext uri="{FF2B5EF4-FFF2-40B4-BE49-F238E27FC236}">
                <a16:creationId xmlns:a16="http://schemas.microsoft.com/office/drawing/2014/main" id="{561955E7-D1F7-E952-F700-D4454B6E73F2}"/>
              </a:ext>
            </a:extLst>
          </p:cNvPr>
          <p:cNvCxnSpPr>
            <a:cxnSpLocks/>
          </p:cNvCxnSpPr>
          <p:nvPr/>
        </p:nvCxnSpPr>
        <p:spPr>
          <a:xfrm>
            <a:off x="7606145" y="2088573"/>
            <a:ext cx="2389910" cy="57150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714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174A-6918-626B-CEA4-A8B3E17910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AFB4D8-7D60-5E4F-6256-DE038A1E277E}"/>
              </a:ext>
            </a:extLst>
          </p:cNvPr>
          <p:cNvPicPr>
            <a:picLocks noChangeAspect="1"/>
          </p:cNvPicPr>
          <p:nvPr/>
        </p:nvPicPr>
        <p:blipFill>
          <a:blip r:embed="rId3"/>
          <a:stretch>
            <a:fillRect/>
          </a:stretch>
        </p:blipFill>
        <p:spPr>
          <a:xfrm>
            <a:off x="1711775" y="676008"/>
            <a:ext cx="9271416" cy="5594085"/>
          </a:xfrm>
          <a:prstGeom prst="rect">
            <a:avLst/>
          </a:prstGeom>
        </p:spPr>
      </p:pic>
      <p:sp>
        <p:nvSpPr>
          <p:cNvPr id="2" name="Title 1">
            <a:extLst>
              <a:ext uri="{FF2B5EF4-FFF2-40B4-BE49-F238E27FC236}">
                <a16:creationId xmlns:a16="http://schemas.microsoft.com/office/drawing/2014/main" id="{A49C9583-887B-B27F-99C0-A0418930C3B1}"/>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+human +2024</a:t>
            </a:r>
          </a:p>
        </p:txBody>
      </p:sp>
      <p:cxnSp>
        <p:nvCxnSpPr>
          <p:cNvPr id="13" name="Straight Arrow Connector 12">
            <a:extLst>
              <a:ext uri="{FF2B5EF4-FFF2-40B4-BE49-F238E27FC236}">
                <a16:creationId xmlns:a16="http://schemas.microsoft.com/office/drawing/2014/main" id="{F2D40982-05A4-C0CD-C16D-52805EBB86D9}"/>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3EB548-64AB-6BC2-6343-57FFC16AF621}"/>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sp>
        <p:nvSpPr>
          <p:cNvPr id="7" name="TextBox 6">
            <a:extLst>
              <a:ext uri="{FF2B5EF4-FFF2-40B4-BE49-F238E27FC236}">
                <a16:creationId xmlns:a16="http://schemas.microsoft.com/office/drawing/2014/main" id="{9535E62B-41B3-0C5A-14CB-8A4F4B3144FB}"/>
              </a:ext>
            </a:extLst>
          </p:cNvPr>
          <p:cNvSpPr txBox="1"/>
          <p:nvPr/>
        </p:nvSpPr>
        <p:spPr>
          <a:xfrm>
            <a:off x="0" y="2749907"/>
            <a:ext cx="188065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‘view’ in browser</a:t>
            </a:r>
          </a:p>
        </p:txBody>
      </p:sp>
      <p:cxnSp>
        <p:nvCxnSpPr>
          <p:cNvPr id="8" name="Straight Connector 7">
            <a:extLst>
              <a:ext uri="{FF2B5EF4-FFF2-40B4-BE49-F238E27FC236}">
                <a16:creationId xmlns:a16="http://schemas.microsoft.com/office/drawing/2014/main" id="{2525CBEB-2C35-86AA-52C9-A3B976E6D922}"/>
              </a:ext>
            </a:extLst>
          </p:cNvPr>
          <p:cNvCxnSpPr>
            <a:cxnSpLocks/>
          </p:cNvCxnSpPr>
          <p:nvPr/>
        </p:nvCxnSpPr>
        <p:spPr>
          <a:xfrm>
            <a:off x="342900" y="3187300"/>
            <a:ext cx="1431579" cy="126000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9ED916DA-CDB1-D557-0599-E9609C459754}"/>
              </a:ext>
            </a:extLst>
          </p:cNvPr>
          <p:cNvCxnSpPr>
            <a:cxnSpLocks/>
          </p:cNvCxnSpPr>
          <p:nvPr/>
        </p:nvCxnSpPr>
        <p:spPr>
          <a:xfrm flipV="1">
            <a:off x="342900" y="5358700"/>
            <a:ext cx="1431579" cy="97945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F2CF6CE-3414-8D22-22A6-F796084C8692}"/>
              </a:ext>
            </a:extLst>
          </p:cNvPr>
          <p:cNvSpPr txBox="1"/>
          <p:nvPr/>
        </p:nvSpPr>
        <p:spPr>
          <a:xfrm>
            <a:off x="64607" y="6387100"/>
            <a:ext cx="2626638"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‘request’ add to browser</a:t>
            </a:r>
          </a:p>
        </p:txBody>
      </p:sp>
      <p:sp>
        <p:nvSpPr>
          <p:cNvPr id="3" name="Frame 2">
            <a:extLst>
              <a:ext uri="{FF2B5EF4-FFF2-40B4-BE49-F238E27FC236}">
                <a16:creationId xmlns:a16="http://schemas.microsoft.com/office/drawing/2014/main" id="{C5AF52C4-EB96-9C21-F2D4-5CC9190973E4}"/>
              </a:ext>
            </a:extLst>
          </p:cNvPr>
          <p:cNvSpPr/>
          <p:nvPr/>
        </p:nvSpPr>
        <p:spPr>
          <a:xfrm>
            <a:off x="1711775" y="5114625"/>
            <a:ext cx="896344" cy="264857"/>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757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DDFD-C925-B893-B72D-35154A53E6A3}"/>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E0F01394-2C80-5E56-3F4C-2574A63CC2F5}"/>
              </a:ext>
            </a:extLst>
          </p:cNvPr>
          <p:cNvPicPr>
            <a:picLocks noChangeAspect="1"/>
          </p:cNvPicPr>
          <p:nvPr/>
        </p:nvPicPr>
        <p:blipFill>
          <a:blip r:embed="rId3"/>
          <a:stretch>
            <a:fillRect/>
          </a:stretch>
        </p:blipFill>
        <p:spPr>
          <a:xfrm>
            <a:off x="9933710" y="5017851"/>
            <a:ext cx="1944252" cy="1944252"/>
          </a:xfrm>
          <a:prstGeom prst="rect">
            <a:avLst/>
          </a:prstGeom>
        </p:spPr>
      </p:pic>
      <p:pic>
        <p:nvPicPr>
          <p:cNvPr id="10" name="Picture 9">
            <a:extLst>
              <a:ext uri="{FF2B5EF4-FFF2-40B4-BE49-F238E27FC236}">
                <a16:creationId xmlns:a16="http://schemas.microsoft.com/office/drawing/2014/main" id="{F6B497A1-2D41-EBC7-9812-8A2A31935658}"/>
              </a:ext>
            </a:extLst>
          </p:cNvPr>
          <p:cNvPicPr>
            <a:picLocks noChangeAspect="1"/>
          </p:cNvPicPr>
          <p:nvPr/>
        </p:nvPicPr>
        <p:blipFill>
          <a:blip r:embed="rId4"/>
          <a:stretch>
            <a:fillRect/>
          </a:stretch>
        </p:blipFill>
        <p:spPr>
          <a:xfrm>
            <a:off x="3975923" y="862445"/>
            <a:ext cx="4572665" cy="5953991"/>
          </a:xfrm>
          <a:prstGeom prst="rect">
            <a:avLst/>
          </a:prstGeom>
        </p:spPr>
      </p:pic>
      <p:sp>
        <p:nvSpPr>
          <p:cNvPr id="2" name="Title 1">
            <a:extLst>
              <a:ext uri="{FF2B5EF4-FFF2-40B4-BE49-F238E27FC236}">
                <a16:creationId xmlns:a16="http://schemas.microsoft.com/office/drawing/2014/main" id="{4E71812C-6BA6-0F22-E6D7-7577783FFB6B}"/>
              </a:ext>
            </a:extLst>
          </p:cNvPr>
          <p:cNvSpPr>
            <a:spLocks noGrp="1"/>
          </p:cNvSpPr>
          <p:nvPr>
            <p:ph type="ctrTitle"/>
          </p:nvPr>
        </p:nvSpPr>
        <p:spPr>
          <a:xfrm>
            <a:off x="1122142" y="54321"/>
            <a:ext cx="9929906" cy="621687"/>
          </a:xfrm>
          <a:solidFill>
            <a:schemeClr val="accent5">
              <a:lumMod val="50000"/>
            </a:schemeClr>
          </a:solidFill>
        </p:spPr>
        <p:txBody>
          <a:bodyPr>
            <a:noAutofit/>
          </a:bodyPr>
          <a:lstStyle/>
          <a:p>
            <a:r>
              <a:rPr lang="en-US" sz="3600" dirty="0">
                <a:solidFill>
                  <a:srgbClr val="FFC000"/>
                </a:solidFill>
              </a:rPr>
              <a:t>Submit request for assembly addition to the browser</a:t>
            </a:r>
          </a:p>
        </p:txBody>
      </p:sp>
      <p:cxnSp>
        <p:nvCxnSpPr>
          <p:cNvPr id="13" name="Straight Arrow Connector 12">
            <a:extLst>
              <a:ext uri="{FF2B5EF4-FFF2-40B4-BE49-F238E27FC236}">
                <a16:creationId xmlns:a16="http://schemas.microsoft.com/office/drawing/2014/main" id="{7B1F5C37-6175-AADD-4EA9-C4CB9D7190C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5A5A22-E73B-A2AE-952B-BEFD729209B5}"/>
              </a:ext>
            </a:extLst>
          </p:cNvPr>
          <p:cNvSpPr txBox="1"/>
          <p:nvPr/>
        </p:nvSpPr>
        <p:spPr>
          <a:xfrm>
            <a:off x="633766" y="1789698"/>
            <a:ext cx="1880655" cy="1631216"/>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Enter your email for our contact back to you for confirmation</a:t>
            </a:r>
          </a:p>
        </p:txBody>
      </p:sp>
      <p:cxnSp>
        <p:nvCxnSpPr>
          <p:cNvPr id="8" name="Straight Connector 7">
            <a:extLst>
              <a:ext uri="{FF2B5EF4-FFF2-40B4-BE49-F238E27FC236}">
                <a16:creationId xmlns:a16="http://schemas.microsoft.com/office/drawing/2014/main" id="{33663B15-A03F-1EDC-344D-1D455E0DB96B}"/>
              </a:ext>
            </a:extLst>
          </p:cNvPr>
          <p:cNvCxnSpPr>
            <a:cxnSpLocks/>
          </p:cNvCxnSpPr>
          <p:nvPr/>
        </p:nvCxnSpPr>
        <p:spPr>
          <a:xfrm>
            <a:off x="2576767" y="22653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226894A-10E9-112B-CF8A-1F6E0388985F}"/>
              </a:ext>
            </a:extLst>
          </p:cNvPr>
          <p:cNvCxnSpPr>
            <a:cxnSpLocks/>
          </p:cNvCxnSpPr>
          <p:nvPr/>
        </p:nvCxnSpPr>
        <p:spPr>
          <a:xfrm>
            <a:off x="2576767" y="3947205"/>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E2C23F5-6601-91D3-39A4-1C0DFD38A64D}"/>
              </a:ext>
            </a:extLst>
          </p:cNvPr>
          <p:cNvSpPr txBox="1"/>
          <p:nvPr/>
        </p:nvSpPr>
        <p:spPr>
          <a:xfrm>
            <a:off x="633765" y="3950785"/>
            <a:ext cx="1953571"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Filled in information to indicate what you have selected.</a:t>
            </a:r>
          </a:p>
        </p:txBody>
      </p:sp>
      <p:sp>
        <p:nvSpPr>
          <p:cNvPr id="3" name="Frame 2">
            <a:extLst>
              <a:ext uri="{FF2B5EF4-FFF2-40B4-BE49-F238E27FC236}">
                <a16:creationId xmlns:a16="http://schemas.microsoft.com/office/drawing/2014/main" id="{F401BE54-EDC6-3558-4DD7-1A526A578ED4}"/>
              </a:ext>
            </a:extLst>
          </p:cNvPr>
          <p:cNvSpPr/>
          <p:nvPr/>
        </p:nvSpPr>
        <p:spPr>
          <a:xfrm>
            <a:off x="4382238" y="6306909"/>
            <a:ext cx="1218461" cy="301709"/>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1FF502AE-3E01-4CA9-3992-DD0D59A8A2F2}"/>
              </a:ext>
            </a:extLst>
          </p:cNvPr>
          <p:cNvCxnSpPr>
            <a:cxnSpLocks/>
          </p:cNvCxnSpPr>
          <p:nvPr/>
        </p:nvCxnSpPr>
        <p:spPr>
          <a:xfrm>
            <a:off x="2587337" y="2777710"/>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BA142121-5593-E3D0-24FF-DFCE40E0BBCD}"/>
              </a:ext>
            </a:extLst>
          </p:cNvPr>
          <p:cNvCxnSpPr>
            <a:cxnSpLocks/>
          </p:cNvCxnSpPr>
          <p:nvPr/>
        </p:nvCxnSpPr>
        <p:spPr>
          <a:xfrm>
            <a:off x="2587337" y="33321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F1D505B-4F1E-88A4-BBEB-0CD7952414A4}"/>
              </a:ext>
            </a:extLst>
          </p:cNvPr>
          <p:cNvCxnSpPr>
            <a:cxnSpLocks/>
          </p:cNvCxnSpPr>
          <p:nvPr/>
        </p:nvCxnSpPr>
        <p:spPr>
          <a:xfrm>
            <a:off x="2753591" y="5585505"/>
            <a:ext cx="15460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C0F18FC4-E408-9362-1FC1-D3D71B4018AB}"/>
              </a:ext>
            </a:extLst>
          </p:cNvPr>
          <p:cNvCxnSpPr>
            <a:cxnSpLocks/>
          </p:cNvCxnSpPr>
          <p:nvPr/>
        </p:nvCxnSpPr>
        <p:spPr>
          <a:xfrm>
            <a:off x="3096491" y="5862596"/>
            <a:ext cx="12031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9C0F8B5-0389-E5E1-D6A5-486F9A0C947E}"/>
              </a:ext>
            </a:extLst>
          </p:cNvPr>
          <p:cNvCxnSpPr>
            <a:cxnSpLocks/>
          </p:cNvCxnSpPr>
          <p:nvPr/>
        </p:nvCxnSpPr>
        <p:spPr>
          <a:xfrm>
            <a:off x="3366655" y="6132760"/>
            <a:ext cx="932994"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5D1F014-B120-33A5-DF3B-60AF4945C88E}"/>
              </a:ext>
            </a:extLst>
          </p:cNvPr>
          <p:cNvSpPr txBox="1"/>
          <p:nvPr/>
        </p:nvSpPr>
        <p:spPr>
          <a:xfrm>
            <a:off x="6591299" y="420790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p:txBody>
      </p:sp>
      <p:sp>
        <p:nvSpPr>
          <p:cNvPr id="17" name="TextBox 16">
            <a:extLst>
              <a:ext uri="{FF2B5EF4-FFF2-40B4-BE49-F238E27FC236}">
                <a16:creationId xmlns:a16="http://schemas.microsoft.com/office/drawing/2014/main" id="{A8ECF7F7-A59D-AF3F-E07F-7DA7C87A19D0}"/>
              </a:ext>
            </a:extLst>
          </p:cNvPr>
          <p:cNvSpPr txBox="1"/>
          <p:nvPr/>
        </p:nvSpPr>
        <p:spPr>
          <a:xfrm>
            <a:off x="6591300" y="3126339"/>
            <a:ext cx="5581545"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This is only for assemblies existing in the NCBI GenBank assembly system.  To submit your assembly to GenBank:</a:t>
            </a:r>
          </a:p>
        </p:txBody>
      </p:sp>
      <p:sp>
        <p:nvSpPr>
          <p:cNvPr id="21" name="TextBox 20">
            <a:extLst>
              <a:ext uri="{FF2B5EF4-FFF2-40B4-BE49-F238E27FC236}">
                <a16:creationId xmlns:a16="http://schemas.microsoft.com/office/drawing/2014/main" id="{46269391-D14E-10AA-0549-B2011660EAB7}"/>
              </a:ext>
            </a:extLst>
          </p:cNvPr>
          <p:cNvSpPr txBox="1"/>
          <p:nvPr/>
        </p:nvSpPr>
        <p:spPr>
          <a:xfrm>
            <a:off x="6616242" y="474203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AKA: https://</a:t>
            </a:r>
            <a:r>
              <a:rPr lang="en-US" dirty="0" err="1">
                <a:solidFill>
                  <a:schemeClr val="accent4">
                    <a:lumMod val="60000"/>
                    <a:lumOff val="40000"/>
                  </a:schemeClr>
                </a:solidFill>
              </a:rPr>
              <a:t>bit.ly</a:t>
            </a:r>
            <a:r>
              <a:rPr lang="en-US" dirty="0">
                <a:solidFill>
                  <a:schemeClr val="accent4">
                    <a:lumMod val="60000"/>
                    <a:lumOff val="40000"/>
                  </a:schemeClr>
                </a:solidFill>
              </a:rPr>
              <a:t>/3DP2MoB</a:t>
            </a:r>
          </a:p>
        </p:txBody>
      </p:sp>
    </p:spTree>
    <p:extLst>
      <p:ext uri="{BB962C8B-B14F-4D97-AF65-F5344CB8AC3E}">
        <p14:creationId xmlns:p14="http://schemas.microsoft.com/office/powerpoint/2010/main" val="32056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DDFD-C925-B893-B72D-35154A53E6A3}"/>
            </a:ext>
          </a:extLst>
        </p:cNvPr>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D5D027C-392B-3D2D-33B5-8CF931044459}"/>
              </a:ext>
            </a:extLst>
          </p:cNvPr>
          <p:cNvPicPr>
            <a:picLocks noChangeAspect="1"/>
          </p:cNvPicPr>
          <p:nvPr/>
        </p:nvPicPr>
        <p:blipFill>
          <a:blip r:embed="rId3"/>
          <a:stretch>
            <a:fillRect/>
          </a:stretch>
        </p:blipFill>
        <p:spPr>
          <a:xfrm>
            <a:off x="932727" y="1386490"/>
            <a:ext cx="9879524" cy="5432941"/>
          </a:xfrm>
          <a:prstGeom prst="rect">
            <a:avLst/>
          </a:prstGeom>
        </p:spPr>
      </p:pic>
      <p:sp>
        <p:nvSpPr>
          <p:cNvPr id="7" name="TextBox 6">
            <a:extLst>
              <a:ext uri="{FF2B5EF4-FFF2-40B4-BE49-F238E27FC236}">
                <a16:creationId xmlns:a16="http://schemas.microsoft.com/office/drawing/2014/main" id="{355A5A22-E73B-A2AE-952B-BEFD729209B5}"/>
              </a:ext>
            </a:extLst>
          </p:cNvPr>
          <p:cNvSpPr txBox="1"/>
          <p:nvPr/>
        </p:nvSpPr>
        <p:spPr>
          <a:xfrm>
            <a:off x="554465" y="711448"/>
            <a:ext cx="10701364" cy="646331"/>
          </a:xfrm>
          <a:prstGeom prst="rect">
            <a:avLst/>
          </a:prstGeom>
          <a:solidFill>
            <a:schemeClr val="accent5">
              <a:lumMod val="75000"/>
            </a:schemeClr>
          </a:solidFill>
        </p:spPr>
        <p:txBody>
          <a:bodyPr wrap="square" rtlCol="0">
            <a:spAutoFit/>
          </a:bodyPr>
          <a:lstStyle/>
          <a:p>
            <a:r>
              <a:rPr lang="en-US" sz="3600" dirty="0">
                <a:solidFill>
                  <a:schemeClr val="accent4">
                    <a:lumMod val="60000"/>
                    <a:lumOff val="40000"/>
                  </a:schemeClr>
                </a:solidFill>
              </a:rPr>
              <a:t>https://genome-</a:t>
            </a:r>
            <a:r>
              <a:rPr lang="en-US" sz="3600" dirty="0" err="1">
                <a:solidFill>
                  <a:schemeClr val="accent4">
                    <a:lumMod val="60000"/>
                    <a:lumOff val="40000"/>
                  </a:schemeClr>
                </a:solidFill>
              </a:rPr>
              <a:t>test.gi.ucsc.edu</a:t>
            </a:r>
            <a:r>
              <a:rPr lang="en-US" sz="3600" dirty="0">
                <a:solidFill>
                  <a:schemeClr val="accent4">
                    <a:lumMod val="60000"/>
                    <a:lumOff val="40000"/>
                  </a:schemeClr>
                </a:solidFill>
              </a:rPr>
              <a:t>/</a:t>
            </a:r>
            <a:r>
              <a:rPr lang="en-US" sz="3600" dirty="0" err="1">
                <a:solidFill>
                  <a:schemeClr val="accent4">
                    <a:lumMod val="60000"/>
                    <a:lumOff val="40000"/>
                  </a:schemeClr>
                </a:solidFill>
              </a:rPr>
              <a:t>cgi</a:t>
            </a:r>
            <a:r>
              <a:rPr lang="en-US" sz="3600" dirty="0">
                <a:solidFill>
                  <a:schemeClr val="accent4">
                    <a:lumMod val="60000"/>
                    <a:lumOff val="40000"/>
                  </a:schemeClr>
                </a:solidFill>
              </a:rPr>
              <a:t>-bin/</a:t>
            </a:r>
            <a:r>
              <a:rPr lang="en-US" sz="3600" dirty="0" err="1">
                <a:solidFill>
                  <a:schemeClr val="accent4">
                    <a:lumMod val="60000"/>
                    <a:lumOff val="40000"/>
                  </a:schemeClr>
                </a:solidFill>
              </a:rPr>
              <a:t>hgHubConnect</a:t>
            </a:r>
            <a:endParaRPr lang="en-US" sz="3600" dirty="0">
              <a:solidFill>
                <a:schemeClr val="accent4">
                  <a:lumMod val="60000"/>
                  <a:lumOff val="40000"/>
                </a:schemeClr>
              </a:solidFill>
            </a:endParaRPr>
          </a:p>
        </p:txBody>
      </p:sp>
      <p:sp>
        <p:nvSpPr>
          <p:cNvPr id="2" name="Title 1">
            <a:extLst>
              <a:ext uri="{FF2B5EF4-FFF2-40B4-BE49-F238E27FC236}">
                <a16:creationId xmlns:a16="http://schemas.microsoft.com/office/drawing/2014/main" id="{4E71812C-6BA6-0F22-E6D7-7577783FFB6B}"/>
              </a:ext>
            </a:extLst>
          </p:cNvPr>
          <p:cNvSpPr>
            <a:spLocks noGrp="1"/>
          </p:cNvSpPr>
          <p:nvPr>
            <p:ph type="ctrTitle"/>
          </p:nvPr>
        </p:nvSpPr>
        <p:spPr>
          <a:xfrm>
            <a:off x="1122142" y="54321"/>
            <a:ext cx="9929906" cy="621687"/>
          </a:xfrm>
          <a:solidFill>
            <a:schemeClr val="accent5">
              <a:lumMod val="50000"/>
            </a:schemeClr>
          </a:solidFill>
        </p:spPr>
        <p:txBody>
          <a:bodyPr>
            <a:noAutofit/>
          </a:bodyPr>
          <a:lstStyle/>
          <a:p>
            <a:r>
              <a:rPr lang="en-US" sz="3600" dirty="0">
                <a:solidFill>
                  <a:srgbClr val="FFC000"/>
                </a:solidFill>
              </a:rPr>
              <a:t>Hub Upload – under development</a:t>
            </a:r>
          </a:p>
        </p:txBody>
      </p:sp>
      <p:cxnSp>
        <p:nvCxnSpPr>
          <p:cNvPr id="13" name="Straight Arrow Connector 12">
            <a:extLst>
              <a:ext uri="{FF2B5EF4-FFF2-40B4-BE49-F238E27FC236}">
                <a16:creationId xmlns:a16="http://schemas.microsoft.com/office/drawing/2014/main" id="{7B1F5C37-6175-AADD-4EA9-C4CB9D7190C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663B15-A03F-1EDC-344D-1D455E0DB96B}"/>
              </a:ext>
            </a:extLst>
          </p:cNvPr>
          <p:cNvCxnSpPr>
            <a:cxnSpLocks/>
          </p:cNvCxnSpPr>
          <p:nvPr/>
        </p:nvCxnSpPr>
        <p:spPr>
          <a:xfrm flipH="1">
            <a:off x="6455229" y="2265312"/>
            <a:ext cx="5061856"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E2C23F5-6601-91D3-39A4-1C0DFD38A64D}"/>
              </a:ext>
            </a:extLst>
          </p:cNvPr>
          <p:cNvSpPr txBox="1"/>
          <p:nvPr/>
        </p:nvSpPr>
        <p:spPr>
          <a:xfrm>
            <a:off x="3387850" y="3341187"/>
            <a:ext cx="8129235" cy="830997"/>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Data storage service on our servers for user’s track hub data.</a:t>
            </a:r>
          </a:p>
          <a:p>
            <a:r>
              <a:rPr lang="en-US" sz="2400" dirty="0">
                <a:solidFill>
                  <a:schemeClr val="accent4">
                    <a:lumMod val="60000"/>
                    <a:lumOff val="40000"/>
                  </a:schemeClr>
                </a:solidFill>
              </a:rPr>
              <a:t>Use only temporary test data on this test site at this time.</a:t>
            </a:r>
          </a:p>
        </p:txBody>
      </p:sp>
    </p:spTree>
    <p:extLst>
      <p:ext uri="{BB962C8B-B14F-4D97-AF65-F5344CB8AC3E}">
        <p14:creationId xmlns:p14="http://schemas.microsoft.com/office/powerpoint/2010/main" val="365155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DDFD-C925-B893-B72D-35154A53E6A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55A5A22-E73B-A2AE-952B-BEFD729209B5}"/>
              </a:ext>
            </a:extLst>
          </p:cNvPr>
          <p:cNvSpPr txBox="1"/>
          <p:nvPr/>
        </p:nvSpPr>
        <p:spPr>
          <a:xfrm>
            <a:off x="145774" y="1069256"/>
            <a:ext cx="11476383" cy="646331"/>
          </a:xfrm>
          <a:prstGeom prst="rect">
            <a:avLst/>
          </a:prstGeom>
          <a:solidFill>
            <a:schemeClr val="accent5">
              <a:lumMod val="75000"/>
            </a:schemeClr>
          </a:solidFill>
        </p:spPr>
        <p:txBody>
          <a:bodyPr wrap="square" rtlCol="0">
            <a:spAutoFit/>
          </a:bodyPr>
          <a:lstStyle/>
          <a:p>
            <a:r>
              <a:rPr lang="en-US" sz="3600" dirty="0">
                <a:solidFill>
                  <a:schemeClr val="accent4">
                    <a:lumMod val="60000"/>
                    <a:lumOff val="40000"/>
                  </a:schemeClr>
                </a:solidFill>
              </a:rPr>
              <a:t>https://</a:t>
            </a:r>
            <a:r>
              <a:rPr lang="en-US" sz="3600" dirty="0" err="1">
                <a:solidFill>
                  <a:schemeClr val="accent4">
                    <a:lumMod val="60000"/>
                    <a:lumOff val="40000"/>
                  </a:schemeClr>
                </a:solidFill>
              </a:rPr>
              <a:t>www.genome.ucsc.edu</a:t>
            </a:r>
            <a:r>
              <a:rPr lang="en-US" sz="3600" dirty="0">
                <a:solidFill>
                  <a:schemeClr val="accent4">
                    <a:lumMod val="60000"/>
                    <a:lumOff val="40000"/>
                  </a:schemeClr>
                </a:solidFill>
              </a:rPr>
              <a:t>/</a:t>
            </a:r>
            <a:r>
              <a:rPr lang="en-US" sz="3600" dirty="0" err="1">
                <a:solidFill>
                  <a:schemeClr val="accent4">
                    <a:lumMod val="60000"/>
                    <a:lumOff val="40000"/>
                  </a:schemeClr>
                </a:solidFill>
              </a:rPr>
              <a:t>goldenPath</a:t>
            </a:r>
            <a:r>
              <a:rPr lang="en-US" sz="3600" dirty="0">
                <a:solidFill>
                  <a:schemeClr val="accent4">
                    <a:lumMod val="60000"/>
                    <a:lumOff val="40000"/>
                  </a:schemeClr>
                </a:solidFill>
              </a:rPr>
              <a:t>/</a:t>
            </a:r>
            <a:r>
              <a:rPr lang="en-US" sz="3600" dirty="0" err="1">
                <a:solidFill>
                  <a:schemeClr val="accent4">
                    <a:lumMod val="60000"/>
                    <a:lumOff val="40000"/>
                  </a:schemeClr>
                </a:solidFill>
              </a:rPr>
              <a:t>newsarch.html</a:t>
            </a:r>
            <a:endParaRPr lang="en-US" sz="3600" dirty="0">
              <a:solidFill>
                <a:schemeClr val="accent4">
                  <a:lumMod val="60000"/>
                  <a:lumOff val="40000"/>
                </a:schemeClr>
              </a:solidFill>
            </a:endParaRPr>
          </a:p>
        </p:txBody>
      </p:sp>
      <p:sp>
        <p:nvSpPr>
          <p:cNvPr id="2" name="Title 1">
            <a:extLst>
              <a:ext uri="{FF2B5EF4-FFF2-40B4-BE49-F238E27FC236}">
                <a16:creationId xmlns:a16="http://schemas.microsoft.com/office/drawing/2014/main" id="{4E71812C-6BA6-0F22-E6D7-7577783FFB6B}"/>
              </a:ext>
            </a:extLst>
          </p:cNvPr>
          <p:cNvSpPr>
            <a:spLocks noGrp="1"/>
          </p:cNvSpPr>
          <p:nvPr>
            <p:ph type="ctrTitle"/>
          </p:nvPr>
        </p:nvSpPr>
        <p:spPr>
          <a:xfrm>
            <a:off x="1122142" y="54321"/>
            <a:ext cx="9929906" cy="621687"/>
          </a:xfrm>
          <a:solidFill>
            <a:schemeClr val="accent5">
              <a:lumMod val="50000"/>
            </a:schemeClr>
          </a:solidFill>
        </p:spPr>
        <p:txBody>
          <a:bodyPr>
            <a:noAutofit/>
          </a:bodyPr>
          <a:lstStyle/>
          <a:p>
            <a:r>
              <a:rPr lang="en-US" sz="3600" dirty="0">
                <a:solidFill>
                  <a:srgbClr val="FFC000"/>
                </a:solidFill>
              </a:rPr>
              <a:t>And many other features not </a:t>
            </a:r>
            <a:r>
              <a:rPr lang="en-US" sz="3600">
                <a:solidFill>
                  <a:srgbClr val="FFC000"/>
                </a:solidFill>
              </a:rPr>
              <a:t>mentioned today</a:t>
            </a:r>
            <a:endParaRPr lang="en-US" sz="3600" dirty="0">
              <a:solidFill>
                <a:srgbClr val="FFC000"/>
              </a:solidFill>
            </a:endParaRPr>
          </a:p>
        </p:txBody>
      </p:sp>
      <p:cxnSp>
        <p:nvCxnSpPr>
          <p:cNvPr id="13" name="Straight Arrow Connector 12">
            <a:extLst>
              <a:ext uri="{FF2B5EF4-FFF2-40B4-BE49-F238E27FC236}">
                <a16:creationId xmlns:a16="http://schemas.microsoft.com/office/drawing/2014/main" id="{7B1F5C37-6175-AADD-4EA9-C4CB9D7190C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2C23F5-6601-91D3-39A4-1C0DFD38A64D}"/>
              </a:ext>
            </a:extLst>
          </p:cNvPr>
          <p:cNvSpPr txBox="1"/>
          <p:nvPr/>
        </p:nvSpPr>
        <p:spPr>
          <a:xfrm>
            <a:off x="1004935" y="2384311"/>
            <a:ext cx="10153395" cy="3785652"/>
          </a:xfrm>
          <a:prstGeom prst="rect">
            <a:avLst/>
          </a:prstGeom>
          <a:solidFill>
            <a:schemeClr val="accent5">
              <a:lumMod val="75000"/>
            </a:schemeClr>
          </a:solidFill>
        </p:spPr>
        <p:txBody>
          <a:bodyPr wrap="square" rtlCol="0">
            <a:spAutoFit/>
          </a:bodyPr>
          <a:lstStyle/>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Many new hg38 tracks</a:t>
            </a:r>
          </a:p>
          <a:p>
            <a:pPr marL="342900" indent="-342900">
              <a:buFont typeface="Arial" panose="020B0604020202020204" pitchFamily="34" charset="0"/>
              <a:buChar char="•"/>
            </a:pPr>
            <a:r>
              <a:rPr lang="en-US" sz="2400" dirty="0">
                <a:solidFill>
                  <a:srgbClr val="FFFF00"/>
                </a:solidFill>
                <a:latin typeface="Menlo" panose="020B0609030804020204" pitchFamily="49" charset="0"/>
              </a:rPr>
              <a:t>T</a:t>
            </a:r>
            <a:r>
              <a:rPr lang="en-US" sz="2400" dirty="0">
                <a:solidFill>
                  <a:srgbClr val="FFFF00"/>
                </a:solidFill>
                <a:effectLst/>
                <a:latin typeface="Menlo" panose="020B0609030804020204" pitchFamily="49" charset="0"/>
              </a:rPr>
              <a:t>wo interactive tutorials</a:t>
            </a:r>
          </a:p>
          <a:p>
            <a:pPr marL="342900" indent="-342900">
              <a:buFont typeface="Arial" panose="020B0604020202020204" pitchFamily="34" charset="0"/>
              <a:buChar char="•"/>
            </a:pPr>
            <a:r>
              <a:rPr lang="en-US" sz="2400" dirty="0">
                <a:solidFill>
                  <a:srgbClr val="FFFF00"/>
                </a:solidFill>
                <a:latin typeface="Menlo" panose="020B0609030804020204" pitchFamily="49" charset="0"/>
              </a:rPr>
              <a:t>D</a:t>
            </a:r>
            <a:r>
              <a:rPr lang="en-US" sz="2400" dirty="0">
                <a:solidFill>
                  <a:srgbClr val="FFFF00"/>
                </a:solidFill>
                <a:effectLst/>
                <a:latin typeface="Menlo" panose="020B0609030804020204" pitchFamily="49" charset="0"/>
              </a:rPr>
              <a:t>ownload track data feature</a:t>
            </a:r>
          </a:p>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More API endpoints</a:t>
            </a:r>
          </a:p>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Hubs can define groups</a:t>
            </a:r>
          </a:p>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HPRC data</a:t>
            </a:r>
          </a:p>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Decorators</a:t>
            </a:r>
          </a:p>
          <a:p>
            <a:pPr marL="342900" indent="-342900">
              <a:buFont typeface="Arial" panose="020B0604020202020204" pitchFamily="34" charset="0"/>
              <a:buChar char="•"/>
            </a:pPr>
            <a:r>
              <a:rPr lang="en-US" sz="2400" dirty="0">
                <a:solidFill>
                  <a:srgbClr val="FFFF00"/>
                </a:solidFill>
                <a:latin typeface="Menlo" panose="020B0609030804020204" pitchFamily="49" charset="0"/>
              </a:rPr>
              <a:t>Improved s</a:t>
            </a:r>
            <a:r>
              <a:rPr lang="en-US" sz="2400" dirty="0">
                <a:solidFill>
                  <a:srgbClr val="FFFF00"/>
                </a:solidFill>
                <a:effectLst/>
                <a:latin typeface="Menlo" panose="020B0609030804020204" pitchFamily="49" charset="0"/>
              </a:rPr>
              <a:t>earch feature</a:t>
            </a:r>
          </a:p>
          <a:p>
            <a:pPr marL="342900" indent="-342900">
              <a:buFont typeface="Arial" panose="020B0604020202020204" pitchFamily="34" charset="0"/>
              <a:buChar char="•"/>
            </a:pPr>
            <a:r>
              <a:rPr lang="en-US" sz="2400" dirty="0">
                <a:solidFill>
                  <a:srgbClr val="FFFF00"/>
                </a:solidFill>
                <a:effectLst/>
                <a:latin typeface="Menlo" panose="020B0609030804020204" pitchFamily="49" charset="0"/>
              </a:rPr>
              <a:t>Various </a:t>
            </a:r>
            <a:r>
              <a:rPr lang="en-US" sz="2400" dirty="0" err="1">
                <a:solidFill>
                  <a:srgbClr val="FFFF00"/>
                </a:solidFill>
                <a:effectLst/>
                <a:latin typeface="Menlo" panose="020B0609030804020204" pitchFamily="49" charset="0"/>
              </a:rPr>
              <a:t>trackDb</a:t>
            </a:r>
            <a:r>
              <a:rPr lang="en-US" sz="2400" dirty="0">
                <a:solidFill>
                  <a:srgbClr val="FFFF00"/>
                </a:solidFill>
                <a:effectLst/>
                <a:latin typeface="Menlo" panose="020B0609030804020204" pitchFamily="49" charset="0"/>
              </a:rPr>
              <a:t> statements</a:t>
            </a:r>
          </a:p>
          <a:p>
            <a:r>
              <a:rPr lang="en-US" sz="2400" dirty="0">
                <a:solidFill>
                  <a:srgbClr val="FFFF00"/>
                </a:solidFill>
                <a:latin typeface="Menlo" panose="020B0609030804020204" pitchFamily="49" charset="0"/>
              </a:rPr>
              <a:t>* </a:t>
            </a:r>
            <a:r>
              <a:rPr lang="en-US" sz="2400" dirty="0">
                <a:solidFill>
                  <a:srgbClr val="FFFF00"/>
                </a:solidFill>
                <a:effectLst/>
                <a:latin typeface="Menlo" panose="020B0609030804020204" pitchFamily="49" charset="0"/>
              </a:rPr>
              <a:t>IGV/Jbrowse2/</a:t>
            </a:r>
            <a:r>
              <a:rPr lang="en-US" sz="2400" dirty="0" err="1">
                <a:solidFill>
                  <a:srgbClr val="FFFF00"/>
                </a:solidFill>
                <a:effectLst/>
                <a:latin typeface="Menlo" panose="020B0609030804020204" pitchFamily="49" charset="0"/>
              </a:rPr>
              <a:t>Ensembl</a:t>
            </a:r>
            <a:r>
              <a:rPr lang="en-US" sz="2400" dirty="0">
                <a:solidFill>
                  <a:srgbClr val="FFFF00"/>
                </a:solidFill>
                <a:effectLst/>
                <a:latin typeface="Menlo" panose="020B0609030804020204" pitchFamily="49" charset="0"/>
              </a:rPr>
              <a:t> all support our track hubs</a:t>
            </a:r>
          </a:p>
        </p:txBody>
      </p:sp>
    </p:spTree>
    <p:extLst>
      <p:ext uri="{BB962C8B-B14F-4D97-AF65-F5344CB8AC3E}">
        <p14:creationId xmlns:p14="http://schemas.microsoft.com/office/powerpoint/2010/main" val="324146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7460-5D25-E1A6-5AE3-90C4619421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7CB08E-F6F2-CF2A-E9A5-3006D5B20561}"/>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624B8EC1-0727-6D4A-606D-FF6903F86843}"/>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23DCD86C-F4B2-B241-92C6-DACA5F677126}"/>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DC838BA6-8DBD-BBE0-5656-50504063532B}"/>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84D9E11-A697-060F-E0C3-FAF88223787F}"/>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FAD5360C-0F20-EE6F-1C02-8EED5A1DAF5A}"/>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8EDE85B8-5876-A960-29BD-6203066D871B}"/>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D0AFF052-12D8-FD1E-D1D3-8EFE1789CB11}"/>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5AAD01F-73DB-6A38-C214-BD93ACAF21BB}"/>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9498A64C-8874-8443-4EF4-28E66574380D}"/>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BE853CB6-A71B-CD69-FB50-AFEE3F921A86}"/>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ED6DDB90-0360-EEAB-8A6E-6B44B3EFC262}"/>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FC33C7B-91C7-616D-1483-B3902A206EB1}"/>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0874E624-0FDC-FCE3-33C3-744928834939}"/>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34B6235-B994-302B-725E-70BD4B188458}"/>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9C47111A-C7A2-B935-24E0-28CA7F9F5DC6}"/>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40ABACFF-55ED-10EB-AC67-D18FAC140DFF}"/>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CF9DFCF0-3690-A015-570C-DF1BBEBC8EF5}"/>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7A459DC2-1FCC-736D-AEF1-BFADAE8C00A1}"/>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792F190B-0012-01CD-490E-CFB4424C7548}"/>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C106BE87-7BCB-3900-ECC3-58133C028198}"/>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4CD30E10-EFBD-58BE-2204-125334CAD5CE}"/>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C9F58252-3BEB-5F0A-A164-C50F704D898F}"/>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84A723DA-CAAE-1E67-B418-9CD8BADCDB00}"/>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451F29D7-8F24-3A54-DC1B-A8F29FB1E54C}"/>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E33EB8B1-9219-4BCE-1444-CB7294AB422C}"/>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8A50B5B2-9830-115C-5D82-6B73086F716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9E69EEAF-9F05-B93A-03CF-7F18B19504B0}"/>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B1597B5B-DD6C-787B-826C-4FDA0705882E}"/>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DCDA3537-895B-C2C7-C2B0-FE0C5C6E498B}"/>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70FCF423-BCA4-AC64-556F-2489E8C03611}"/>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AC91BA6-2DF0-B609-F888-49FF0658A66A}"/>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2B248BC8-9303-E3B8-F0EC-832D52363988}"/>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9B828468-D0B3-A5FA-0C71-DFB028312C0A}"/>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143362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AC1772EF-5F09-587E-0080-41D958429EE4}"/>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341E345B-3BD1-C9DB-4CA9-A564410DD210}"/>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6B517187-C5B4-579D-A2C0-A555B081635E}"/>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D3C2478-18B1-28D2-54D4-B3BE58CEABA5}"/>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51CF0BA4-550C-5EC6-D590-A5E55478D9FE}"/>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1F069E68-79A4-F983-3D99-27B5966486D4}"/>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6ED87D6B-0664-3FBF-699B-6F2748ED8F4A}"/>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DBBFDE6-E064-96EB-8CA9-8314BEF38853}"/>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BE794B42-E4F7-1F9A-45E3-268C8BEAA196}"/>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82646585-7F6B-1089-3D56-489AE24B5F61}"/>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DE18DAA8-F7E8-4ACD-4A1F-C7F14B01951E}"/>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ABBCD69-4B2A-7D37-4BAC-77FEEB76ACC7}"/>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5A3B2E45-9EBA-291C-05F2-DFE816EC7813}"/>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617ECE7-F5DC-BF8A-DA2E-4B0D230EA8AA}"/>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540A2159-CAA0-7625-B4CC-0E3F7EFA4F60}"/>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20270AA7-AE8E-0A98-1BB9-7C3F1CFC5D14}"/>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A76DE031-ACAF-8DB7-94F2-CD79130AB863}"/>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26DB08B6-08F4-F354-EBA3-35342E472EEA}"/>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4383AD30-BDDB-9852-CAEE-820581D3EDE9}"/>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3342C452-A6E7-930B-8F48-E954851EEFAC}"/>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75D37FD9-EF11-BFF4-A4F7-E710CA8ABEAC}"/>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7E0C0C68-2B16-75AD-8205-C7B668E5CB6C}"/>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2D008EC6-1FD0-D809-D464-284B2A5A2D23}"/>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F763B2BA-3ED5-8FF7-5497-70F5F4B7D455}"/>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FA064DE1-74E3-A770-C121-DA0FE8CE6C23}"/>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CF9D3652-34FA-7300-5565-EA832E78104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F07844D3-8E4C-BFBE-D7B7-ADA874671FE8}"/>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378E9351-AAC1-889D-C9B9-F7E8996A6A25}"/>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C568CC4F-F2CF-3965-FBC8-747F10909336}"/>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A1110AC6-77A7-67E9-5B5F-F78ECBA24F16}"/>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FBB223D-1CB5-F14A-9356-6518ECC790C6}"/>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B20C27CE-3887-A3D8-1772-B8228308802A}"/>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6ECCD0EC-9027-A891-96CA-A0A49FCEDE50}"/>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314900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13B9-B0F2-935D-3547-439E427B0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8DA36-3DBE-C736-0FB7-E2B0D30CA159}"/>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‘gateway’ page</a:t>
            </a:r>
          </a:p>
        </p:txBody>
      </p:sp>
      <p:cxnSp>
        <p:nvCxnSpPr>
          <p:cNvPr id="13" name="Straight Arrow Connector 12">
            <a:extLst>
              <a:ext uri="{FF2B5EF4-FFF2-40B4-BE49-F238E27FC236}">
                <a16:creationId xmlns:a16="http://schemas.microsoft.com/office/drawing/2014/main" id="{C59BF48E-7E17-9E0D-41AB-1905154D4A4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828D7D-2D64-1B2C-F935-583DA1DC9E24}"/>
              </a:ext>
            </a:extLst>
          </p:cNvPr>
          <p:cNvCxnSpPr>
            <a:cxnSpLocks/>
            <a:endCxn id="10" idx="1"/>
          </p:cNvCxnSpPr>
          <p:nvPr/>
        </p:nvCxnSpPr>
        <p:spPr>
          <a:xfrm flipV="1">
            <a:off x="136739" y="2722382"/>
            <a:ext cx="1325396" cy="5438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69CA6779-45BD-0A66-9734-D692BC228B75}"/>
              </a:ext>
            </a:extLst>
          </p:cNvPr>
          <p:cNvSpPr txBox="1"/>
          <p:nvPr/>
        </p:nvSpPr>
        <p:spPr>
          <a:xfrm>
            <a:off x="7157544" y="6357505"/>
            <a:ext cx="458251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cgi</a:t>
            </a:r>
            <a:r>
              <a:rPr lang="en-US" dirty="0">
                <a:solidFill>
                  <a:schemeClr val="accent4">
                    <a:lumMod val="60000"/>
                    <a:lumOff val="40000"/>
                  </a:schemeClr>
                </a:solidFill>
              </a:rPr>
              <a:t>-bin/</a:t>
            </a:r>
            <a:r>
              <a:rPr lang="en-US" dirty="0" err="1">
                <a:solidFill>
                  <a:schemeClr val="accent4">
                    <a:lumMod val="60000"/>
                    <a:lumOff val="40000"/>
                  </a:schemeClr>
                </a:solidFill>
              </a:rPr>
              <a:t>hgGateway</a:t>
            </a:r>
            <a:endParaRPr lang="en-US" dirty="0">
              <a:solidFill>
                <a:schemeClr val="accent4">
                  <a:lumMod val="60000"/>
                  <a:lumOff val="40000"/>
                </a:schemeClr>
              </a:solidFill>
            </a:endParaRPr>
          </a:p>
        </p:txBody>
      </p:sp>
      <p:pic>
        <p:nvPicPr>
          <p:cNvPr id="7" name="Picture 6">
            <a:extLst>
              <a:ext uri="{FF2B5EF4-FFF2-40B4-BE49-F238E27FC236}">
                <a16:creationId xmlns:a16="http://schemas.microsoft.com/office/drawing/2014/main" id="{85C70B43-3274-564E-0497-A198554BC421}"/>
              </a:ext>
            </a:extLst>
          </p:cNvPr>
          <p:cNvPicPr>
            <a:picLocks noChangeAspect="1"/>
          </p:cNvPicPr>
          <p:nvPr/>
        </p:nvPicPr>
        <p:blipFill>
          <a:blip r:embed="rId3"/>
          <a:stretch>
            <a:fillRect/>
          </a:stretch>
        </p:blipFill>
        <p:spPr>
          <a:xfrm>
            <a:off x="1643029" y="843292"/>
            <a:ext cx="9224668" cy="5490727"/>
          </a:xfrm>
          <a:prstGeom prst="rect">
            <a:avLst/>
          </a:prstGeom>
        </p:spPr>
      </p:pic>
      <p:sp>
        <p:nvSpPr>
          <p:cNvPr id="8" name="TextBox 7">
            <a:extLst>
              <a:ext uri="{FF2B5EF4-FFF2-40B4-BE49-F238E27FC236}">
                <a16:creationId xmlns:a16="http://schemas.microsoft.com/office/drawing/2014/main" id="{D745EDB9-7EC3-91F9-9732-0348086702B4}"/>
              </a:ext>
            </a:extLst>
          </p:cNvPr>
          <p:cNvSpPr txBox="1"/>
          <p:nvPr/>
        </p:nvSpPr>
        <p:spPr>
          <a:xfrm>
            <a:off x="1" y="2988061"/>
            <a:ext cx="177447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Note the search</a:t>
            </a:r>
          </a:p>
          <a:p>
            <a:r>
              <a:rPr lang="en-US" dirty="0">
                <a:solidFill>
                  <a:schemeClr val="accent4">
                    <a:lumMod val="60000"/>
                    <a:lumOff val="40000"/>
                  </a:schemeClr>
                </a:solidFill>
              </a:rPr>
              <a:t>form entry</a:t>
            </a:r>
          </a:p>
        </p:txBody>
      </p:sp>
      <p:sp>
        <p:nvSpPr>
          <p:cNvPr id="9" name="TextBox 8">
            <a:extLst>
              <a:ext uri="{FF2B5EF4-FFF2-40B4-BE49-F238E27FC236}">
                <a16:creationId xmlns:a16="http://schemas.microsoft.com/office/drawing/2014/main" id="{5F37A4E0-AD2C-FAB0-BE05-578C36FF39C3}"/>
              </a:ext>
            </a:extLst>
          </p:cNvPr>
          <p:cNvSpPr txBox="1"/>
          <p:nvPr/>
        </p:nvSpPr>
        <p:spPr>
          <a:xfrm>
            <a:off x="1" y="3741145"/>
            <a:ext cx="1774478" cy="923330"/>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Text search, any</a:t>
            </a:r>
          </a:p>
          <a:p>
            <a:r>
              <a:rPr lang="en-US" dirty="0">
                <a:solidFill>
                  <a:schemeClr val="accent4">
                    <a:lumMod val="60000"/>
                    <a:lumOff val="40000"/>
                  </a:schemeClr>
                </a:solidFill>
              </a:rPr>
              <a:t>word, case</a:t>
            </a:r>
          </a:p>
          <a:p>
            <a:r>
              <a:rPr lang="en-US" dirty="0">
                <a:solidFill>
                  <a:schemeClr val="accent4">
                    <a:lumMod val="60000"/>
                    <a:lumOff val="40000"/>
                  </a:schemeClr>
                </a:solidFill>
              </a:rPr>
              <a:t>insensitive</a:t>
            </a:r>
          </a:p>
        </p:txBody>
      </p:sp>
      <p:sp>
        <p:nvSpPr>
          <p:cNvPr id="10" name="Frame 9">
            <a:extLst>
              <a:ext uri="{FF2B5EF4-FFF2-40B4-BE49-F238E27FC236}">
                <a16:creationId xmlns:a16="http://schemas.microsoft.com/office/drawing/2014/main" id="{B70A72F0-5674-A50E-F6D9-20D9B691AF44}"/>
              </a:ext>
            </a:extLst>
          </p:cNvPr>
          <p:cNvSpPr/>
          <p:nvPr/>
        </p:nvSpPr>
        <p:spPr>
          <a:xfrm>
            <a:off x="1462135" y="2456703"/>
            <a:ext cx="2868127"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7DECC507-3029-E8D4-6126-0B3B81DE2197}"/>
              </a:ext>
            </a:extLst>
          </p:cNvPr>
          <p:cNvPicPr>
            <a:picLocks noChangeAspect="1"/>
          </p:cNvPicPr>
          <p:nvPr/>
        </p:nvPicPr>
        <p:blipFill>
          <a:blip r:embed="rId4"/>
          <a:stretch>
            <a:fillRect/>
          </a:stretch>
        </p:blipFill>
        <p:spPr>
          <a:xfrm>
            <a:off x="7358495" y="1462738"/>
            <a:ext cx="4767517" cy="1228509"/>
          </a:xfrm>
          <a:prstGeom prst="rect">
            <a:avLst/>
          </a:prstGeom>
        </p:spPr>
      </p:pic>
      <p:cxnSp>
        <p:nvCxnSpPr>
          <p:cNvPr id="6" name="Straight Connector 5">
            <a:extLst>
              <a:ext uri="{FF2B5EF4-FFF2-40B4-BE49-F238E27FC236}">
                <a16:creationId xmlns:a16="http://schemas.microsoft.com/office/drawing/2014/main" id="{E42D2684-0C7A-C085-8215-E3D939FE81E6}"/>
              </a:ext>
            </a:extLst>
          </p:cNvPr>
          <p:cNvCxnSpPr>
            <a:cxnSpLocks/>
          </p:cNvCxnSpPr>
          <p:nvPr/>
        </p:nvCxnSpPr>
        <p:spPr>
          <a:xfrm flipV="1">
            <a:off x="4330262" y="2076992"/>
            <a:ext cx="3182365" cy="41061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210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Single word search</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ABBE33-44CB-B57D-F1D7-4D115674AE6E}"/>
              </a:ext>
            </a:extLst>
          </p:cNvPr>
          <p:cNvSpPr txBox="1"/>
          <p:nvPr/>
        </p:nvSpPr>
        <p:spPr>
          <a:xfrm>
            <a:off x="6400800" y="966414"/>
            <a:ext cx="3979718"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For example, an assembly name</a:t>
            </a:r>
          </a:p>
        </p:txBody>
      </p:sp>
      <p:pic>
        <p:nvPicPr>
          <p:cNvPr id="14" name="Picture 13">
            <a:extLst>
              <a:ext uri="{FF2B5EF4-FFF2-40B4-BE49-F238E27FC236}">
                <a16:creationId xmlns:a16="http://schemas.microsoft.com/office/drawing/2014/main" id="{14BCD681-967B-86B9-4552-4CC3670FFFA1}"/>
              </a:ext>
            </a:extLst>
          </p:cNvPr>
          <p:cNvPicPr>
            <a:picLocks noChangeAspect="1"/>
          </p:cNvPicPr>
          <p:nvPr/>
        </p:nvPicPr>
        <p:blipFill>
          <a:blip r:embed="rId3"/>
          <a:stretch>
            <a:fillRect/>
          </a:stretch>
        </p:blipFill>
        <p:spPr>
          <a:xfrm>
            <a:off x="177800" y="812800"/>
            <a:ext cx="5918200" cy="2616200"/>
          </a:xfrm>
          <a:prstGeom prst="rect">
            <a:avLst/>
          </a:prstGeom>
        </p:spPr>
      </p:pic>
      <p:cxnSp>
        <p:nvCxnSpPr>
          <p:cNvPr id="16" name="Straight Connector 15">
            <a:extLst>
              <a:ext uri="{FF2B5EF4-FFF2-40B4-BE49-F238E27FC236}">
                <a16:creationId xmlns:a16="http://schemas.microsoft.com/office/drawing/2014/main" id="{5426AD23-8F68-B716-5B83-BA34DD1A2489}"/>
              </a:ext>
            </a:extLst>
          </p:cNvPr>
          <p:cNvCxnSpPr>
            <a:cxnSpLocks/>
          </p:cNvCxnSpPr>
          <p:nvPr/>
        </p:nvCxnSpPr>
        <p:spPr>
          <a:xfrm flipH="1" flipV="1">
            <a:off x="3636579" y="1744717"/>
            <a:ext cx="2764221" cy="53089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F82C9B1-D33B-26E3-6E4B-16DE5CF455E2}"/>
              </a:ext>
            </a:extLst>
          </p:cNvPr>
          <p:cNvSpPr txBox="1"/>
          <p:nvPr/>
        </p:nvSpPr>
        <p:spPr>
          <a:xfrm>
            <a:off x="6400799" y="2120900"/>
            <a:ext cx="3979717"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Click on item to display in browser</a:t>
            </a:r>
          </a:p>
        </p:txBody>
      </p:sp>
      <p:sp>
        <p:nvSpPr>
          <p:cNvPr id="26" name="TextBox 25">
            <a:extLst>
              <a:ext uri="{FF2B5EF4-FFF2-40B4-BE49-F238E27FC236}">
                <a16:creationId xmlns:a16="http://schemas.microsoft.com/office/drawing/2014/main" id="{4C22D54A-0076-1350-A2AB-F1C2014C28F7}"/>
              </a:ext>
            </a:extLst>
          </p:cNvPr>
          <p:cNvSpPr txBox="1"/>
          <p:nvPr/>
        </p:nvSpPr>
        <p:spPr>
          <a:xfrm>
            <a:off x="3142679" y="4128377"/>
            <a:ext cx="5918199"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Unique words: few match results</a:t>
            </a:r>
          </a:p>
        </p:txBody>
      </p:sp>
    </p:spTree>
    <p:extLst>
      <p:ext uri="{BB962C8B-B14F-4D97-AF65-F5344CB8AC3E}">
        <p14:creationId xmlns:p14="http://schemas.microsoft.com/office/powerpoint/2010/main" val="378286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DE0A-6389-C8FF-C08C-2959DB482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C185E-398E-5861-9E97-CDE2329B3D37}"/>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Common words, limited number results e.g.: ‘human’</a:t>
            </a:r>
          </a:p>
        </p:txBody>
      </p:sp>
      <p:cxnSp>
        <p:nvCxnSpPr>
          <p:cNvPr id="13" name="Straight Arrow Connector 12">
            <a:extLst>
              <a:ext uri="{FF2B5EF4-FFF2-40B4-BE49-F238E27FC236}">
                <a16:creationId xmlns:a16="http://schemas.microsoft.com/office/drawing/2014/main" id="{1BC28690-FE28-E773-39C6-9CB60264669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CE6478-F205-4DB8-3450-901755F6FF74}"/>
              </a:ext>
            </a:extLst>
          </p:cNvPr>
          <p:cNvSpPr txBox="1"/>
          <p:nvPr/>
        </p:nvSpPr>
        <p:spPr>
          <a:xfrm>
            <a:off x="5372101" y="76327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Browsers with annotated tracks, curated by UCSC</a:t>
            </a:r>
          </a:p>
        </p:txBody>
      </p:sp>
      <p:cxnSp>
        <p:nvCxnSpPr>
          <p:cNvPr id="16" name="Straight Connector 15">
            <a:extLst>
              <a:ext uri="{FF2B5EF4-FFF2-40B4-BE49-F238E27FC236}">
                <a16:creationId xmlns:a16="http://schemas.microsoft.com/office/drawing/2014/main" id="{7F58FE12-0726-2731-C7C6-0FE690E91FB2}"/>
              </a:ext>
            </a:extLst>
          </p:cNvPr>
          <p:cNvCxnSpPr>
            <a:cxnSpLocks/>
          </p:cNvCxnSpPr>
          <p:nvPr/>
        </p:nvCxnSpPr>
        <p:spPr>
          <a:xfrm flipH="1">
            <a:off x="5073846" y="1219873"/>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6E94810-B4C6-2259-2A00-04DF0FCD09F4}"/>
              </a:ext>
            </a:extLst>
          </p:cNvPr>
          <p:cNvSpPr txBox="1"/>
          <p:nvPr/>
        </p:nvSpPr>
        <p:spPr>
          <a:xfrm>
            <a:off x="5372101" y="141005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Automated annotations on NCBI GenBank/</a:t>
            </a:r>
            <a:r>
              <a:rPr lang="en-US" dirty="0" err="1">
                <a:solidFill>
                  <a:schemeClr val="accent4">
                    <a:lumMod val="60000"/>
                    <a:lumOff val="40000"/>
                  </a:schemeClr>
                </a:solidFill>
              </a:rPr>
              <a:t>RefSeq</a:t>
            </a:r>
            <a:endParaRPr lang="en-US"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44F0A685-EC88-0BB8-7419-D9CCA9431D3B}"/>
              </a:ext>
            </a:extLst>
          </p:cNvPr>
          <p:cNvPicPr>
            <a:picLocks noChangeAspect="1"/>
          </p:cNvPicPr>
          <p:nvPr/>
        </p:nvPicPr>
        <p:blipFill>
          <a:blip r:embed="rId3"/>
          <a:stretch>
            <a:fillRect/>
          </a:stretch>
        </p:blipFill>
        <p:spPr>
          <a:xfrm>
            <a:off x="96263" y="676008"/>
            <a:ext cx="4977583" cy="6098035"/>
          </a:xfrm>
          <a:prstGeom prst="rect">
            <a:avLst/>
          </a:prstGeom>
        </p:spPr>
      </p:pic>
      <p:cxnSp>
        <p:nvCxnSpPr>
          <p:cNvPr id="6" name="Straight Connector 5">
            <a:extLst>
              <a:ext uri="{FF2B5EF4-FFF2-40B4-BE49-F238E27FC236}">
                <a16:creationId xmlns:a16="http://schemas.microsoft.com/office/drawing/2014/main" id="{F6FE9FB7-4DAB-6837-2D49-5BAE0F0D223B}"/>
              </a:ext>
            </a:extLst>
          </p:cNvPr>
          <p:cNvCxnSpPr>
            <a:cxnSpLocks/>
          </p:cNvCxnSpPr>
          <p:nvPr/>
        </p:nvCxnSpPr>
        <p:spPr>
          <a:xfrm flipH="1">
            <a:off x="5122336" y="1912601"/>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5845436-BB9F-A3FD-9404-AB27F32271B6}"/>
              </a:ext>
            </a:extLst>
          </p:cNvPr>
          <p:cNvCxnSpPr>
            <a:cxnSpLocks/>
          </p:cNvCxnSpPr>
          <p:nvPr/>
        </p:nvCxnSpPr>
        <p:spPr>
          <a:xfrm flipH="1">
            <a:off x="5122336" y="5587519"/>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CD6239D8-0717-D0B6-90D8-53C4B2E90B13}"/>
              </a:ext>
            </a:extLst>
          </p:cNvPr>
          <p:cNvSpPr txBox="1"/>
          <p:nvPr/>
        </p:nvSpPr>
        <p:spPr>
          <a:xfrm>
            <a:off x="5372101" y="5084972"/>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External assembly hubs from third party contributors</a:t>
            </a:r>
          </a:p>
        </p:txBody>
      </p:sp>
      <p:sp>
        <p:nvSpPr>
          <p:cNvPr id="9" name="TextBox 8">
            <a:extLst>
              <a:ext uri="{FF2B5EF4-FFF2-40B4-BE49-F238E27FC236}">
                <a16:creationId xmlns:a16="http://schemas.microsoft.com/office/drawing/2014/main" id="{3516593F-E176-6976-E091-CD8A2FF3D39A}"/>
              </a:ext>
            </a:extLst>
          </p:cNvPr>
          <p:cNvSpPr txBox="1"/>
          <p:nvPr/>
        </p:nvSpPr>
        <p:spPr>
          <a:xfrm>
            <a:off x="5372101" y="2695601"/>
            <a:ext cx="5191570"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There is an ordering to the results,</a:t>
            </a:r>
          </a:p>
          <a:p>
            <a:r>
              <a:rPr lang="en-US" sz="2400" dirty="0">
                <a:solidFill>
                  <a:schemeClr val="accent4">
                    <a:lumMod val="60000"/>
                    <a:lumOff val="40000"/>
                  </a:schemeClr>
                </a:solidFill>
              </a:rPr>
              <a:t>the ‘important’</a:t>
            </a:r>
          </a:p>
          <a:p>
            <a:r>
              <a:rPr lang="en-US" sz="2400" dirty="0">
                <a:solidFill>
                  <a:schemeClr val="accent4">
                    <a:lumMod val="60000"/>
                    <a:lumOff val="40000"/>
                  </a:schemeClr>
                </a:solidFill>
              </a:rPr>
              <a:t>assemblies should be first.</a:t>
            </a:r>
          </a:p>
        </p:txBody>
      </p:sp>
    </p:spTree>
    <p:extLst>
      <p:ext uri="{BB962C8B-B14F-4D97-AF65-F5344CB8AC3E}">
        <p14:creationId xmlns:p14="http://schemas.microsoft.com/office/powerpoint/2010/main" val="31369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22F5-3559-145A-D2F6-0843EA1066E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052B930-3E9F-3A79-6FFF-A2C24AA28A9E}"/>
              </a:ext>
            </a:extLst>
          </p:cNvPr>
          <p:cNvSpPr txBox="1"/>
          <p:nvPr/>
        </p:nvSpPr>
        <p:spPr>
          <a:xfrm>
            <a:off x="225137" y="1239214"/>
            <a:ext cx="11741725" cy="5016758"/>
          </a:xfrm>
          <a:prstGeom prst="rect">
            <a:avLst/>
          </a:prstGeom>
          <a:solidFill>
            <a:schemeClr val="accent5">
              <a:lumMod val="75000"/>
            </a:schemeClr>
          </a:solidFill>
        </p:spPr>
        <p:txBody>
          <a:bodyPr wrap="square" rtlCol="0">
            <a:spAutoFit/>
          </a:bodyPr>
          <a:lstStyle/>
          <a:p>
            <a:pPr marL="457200" indent="-457200">
              <a:buAutoNum type="arabicPeriod"/>
            </a:pPr>
            <a:r>
              <a:rPr lang="en-US" sz="3200" dirty="0">
                <a:solidFill>
                  <a:schemeClr val="accent4">
                    <a:lumMod val="60000"/>
                    <a:lumOff val="40000"/>
                  </a:schemeClr>
                </a:solidFill>
              </a:rPr>
              <a:t>GRCh38 - human</a:t>
            </a:r>
          </a:p>
          <a:p>
            <a:pPr marL="457200" indent="-457200">
              <a:buAutoNum type="arabicPeriod"/>
            </a:pPr>
            <a:r>
              <a:rPr lang="en-US" sz="3200" dirty="0">
                <a:solidFill>
                  <a:schemeClr val="accent4">
                    <a:lumMod val="60000"/>
                    <a:lumOff val="40000"/>
                  </a:schemeClr>
                </a:solidFill>
              </a:rPr>
              <a:t>GRCm39 – mouse</a:t>
            </a:r>
          </a:p>
          <a:p>
            <a:pPr marL="457200" indent="-457200">
              <a:buAutoNum type="arabicPeriod"/>
            </a:pPr>
            <a:r>
              <a:rPr lang="en-US" sz="3200" dirty="0">
                <a:solidFill>
                  <a:schemeClr val="accent4">
                    <a:lumMod val="60000"/>
                    <a:lumOff val="40000"/>
                  </a:schemeClr>
                </a:solidFill>
              </a:rPr>
              <a:t>T2T CHM13v2/hs1 – human</a:t>
            </a:r>
          </a:p>
          <a:p>
            <a:pPr marL="457200" indent="-457200">
              <a:buAutoNum type="arabicPeriod"/>
            </a:pPr>
            <a:r>
              <a:rPr lang="en-US" sz="3200" dirty="0">
                <a:solidFill>
                  <a:schemeClr val="accent4">
                    <a:lumMod val="60000"/>
                    <a:lumOff val="40000"/>
                  </a:schemeClr>
                </a:solidFill>
              </a:rPr>
              <a:t>UCSC annotated primate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human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primate assemblies</a:t>
            </a:r>
          </a:p>
          <a:p>
            <a:pPr marL="457200" indent="-457200">
              <a:buAutoNum type="arabicPeriod"/>
            </a:pPr>
            <a:r>
              <a:rPr lang="en-US" sz="3200" dirty="0">
                <a:solidFill>
                  <a:schemeClr val="accent4">
                    <a:lumMod val="60000"/>
                    <a:lumOff val="40000"/>
                  </a:schemeClr>
                </a:solidFill>
              </a:rPr>
              <a:t>UCSC annotated mammal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mammal assemblies</a:t>
            </a:r>
          </a:p>
          <a:p>
            <a:pPr marL="457200" indent="-457200">
              <a:buAutoNum type="arabicPeriod"/>
            </a:pPr>
            <a:r>
              <a:rPr lang="en-US" sz="3200" dirty="0">
                <a:solidFill>
                  <a:schemeClr val="accent4">
                    <a:lumMod val="60000"/>
                    <a:lumOff val="40000"/>
                  </a:schemeClr>
                </a:solidFill>
              </a:rPr>
              <a:t>All other UCSC annotated assemblies</a:t>
            </a:r>
          </a:p>
          <a:p>
            <a:pPr marL="457200" indent="-457200">
              <a:buAutoNum type="arabicPeriod"/>
            </a:pPr>
            <a:r>
              <a:rPr lang="en-US" sz="3200" dirty="0">
                <a:solidFill>
                  <a:schemeClr val="accent4">
                    <a:lumMod val="60000"/>
                    <a:lumOff val="40000"/>
                  </a:schemeClr>
                </a:solidFill>
              </a:rPr>
              <a:t> All other 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assemblies</a:t>
            </a:r>
          </a:p>
        </p:txBody>
      </p:sp>
      <p:sp>
        <p:nvSpPr>
          <p:cNvPr id="2" name="Title 1">
            <a:extLst>
              <a:ext uri="{FF2B5EF4-FFF2-40B4-BE49-F238E27FC236}">
                <a16:creationId xmlns:a16="http://schemas.microsoft.com/office/drawing/2014/main" id="{4992A7A6-7ED7-CD02-CAF6-C0EC139F1B08}"/>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What do I mean by ‘important’ assemblies ?</a:t>
            </a:r>
          </a:p>
        </p:txBody>
      </p:sp>
      <p:cxnSp>
        <p:nvCxnSpPr>
          <p:cNvPr id="13" name="Straight Arrow Connector 12">
            <a:extLst>
              <a:ext uri="{FF2B5EF4-FFF2-40B4-BE49-F238E27FC236}">
                <a16:creationId xmlns:a16="http://schemas.microsoft.com/office/drawing/2014/main" id="{BD0AE00D-8ED1-939F-0FA0-024AB2714412}"/>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B62D40-AC84-69BC-7120-7D2E89F65F01}"/>
              </a:ext>
            </a:extLst>
          </p:cNvPr>
          <p:cNvSpPr txBox="1"/>
          <p:nvPr/>
        </p:nvSpPr>
        <p:spPr>
          <a:xfrm>
            <a:off x="2348350" y="707714"/>
            <a:ext cx="6598229"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Search results are ordered by the following rules:</a:t>
            </a:r>
          </a:p>
        </p:txBody>
      </p:sp>
      <p:sp>
        <p:nvSpPr>
          <p:cNvPr id="3" name="TextBox 2">
            <a:extLst>
              <a:ext uri="{FF2B5EF4-FFF2-40B4-BE49-F238E27FC236}">
                <a16:creationId xmlns:a16="http://schemas.microsoft.com/office/drawing/2014/main" id="{9A347103-6175-C9DA-1756-6855D45F9EC8}"/>
              </a:ext>
            </a:extLst>
          </p:cNvPr>
          <p:cNvSpPr txBox="1"/>
          <p:nvPr/>
        </p:nvSpPr>
        <p:spPr>
          <a:xfrm>
            <a:off x="2168237" y="6347235"/>
            <a:ext cx="7817427"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t>
            </a:r>
            <a:r>
              <a:rPr lang="en-US" sz="2400" dirty="0" err="1">
                <a:solidFill>
                  <a:schemeClr val="accent4">
                    <a:lumMod val="60000"/>
                    <a:lumOff val="40000"/>
                  </a:schemeClr>
                </a:solidFill>
              </a:rPr>
              <a:t>GenArk</a:t>
            </a:r>
            <a:r>
              <a:rPr lang="en-US" sz="2400" dirty="0">
                <a:solidFill>
                  <a:schemeClr val="accent4">
                    <a:lumMod val="60000"/>
                    <a:lumOff val="40000"/>
                  </a:schemeClr>
                </a:solidFill>
              </a:rPr>
              <a:t>’ assemblies: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22739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A8E4-3ACC-B458-E058-C9D517DAC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3F4B6-604B-8794-0194-A96B5F802907}"/>
              </a:ext>
            </a:extLst>
          </p:cNvPr>
          <p:cNvSpPr>
            <a:spLocks noGrp="1"/>
          </p:cNvSpPr>
          <p:nvPr>
            <p:ph type="ctrTitle"/>
          </p:nvPr>
        </p:nvSpPr>
        <p:spPr>
          <a:xfrm>
            <a:off x="103909" y="38673"/>
            <a:ext cx="11741725" cy="621687"/>
          </a:xfrm>
          <a:solidFill>
            <a:schemeClr val="accent5">
              <a:lumMod val="50000"/>
            </a:schemeClr>
          </a:solidFill>
        </p:spPr>
        <p:txBody>
          <a:bodyPr>
            <a:noAutofit/>
          </a:bodyPr>
          <a:lstStyle/>
          <a:p>
            <a:r>
              <a:rPr lang="en-US" sz="3200" dirty="0">
                <a:solidFill>
                  <a:srgbClr val="FFC000"/>
                </a:solidFill>
              </a:rPr>
              <a:t>What are ‘UCSC annotated’ vs. ‘automated annotated’ assemblies</a:t>
            </a:r>
          </a:p>
        </p:txBody>
      </p:sp>
      <p:cxnSp>
        <p:nvCxnSpPr>
          <p:cNvPr id="13" name="Straight Arrow Connector 12">
            <a:extLst>
              <a:ext uri="{FF2B5EF4-FFF2-40B4-BE49-F238E27FC236}">
                <a16:creationId xmlns:a16="http://schemas.microsoft.com/office/drawing/2014/main" id="{7529104D-490D-03A5-CE83-B585EB17957F}"/>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415243-C45E-DA17-30CD-91651E602C8B}"/>
              </a:ext>
            </a:extLst>
          </p:cNvPr>
          <p:cNvSpPr txBox="1"/>
          <p:nvPr/>
        </p:nvSpPr>
        <p:spPr>
          <a:xfrm>
            <a:off x="103908" y="831795"/>
            <a:ext cx="11741725" cy="1569660"/>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 ‘UCSC annotated’ assemblies are the classic reference assemblies such as GRCh38/hg38, and GRCm39/mm39 with literally thousands of annotated tracks from research projects.  UCSC solicits and accepts such annotations from research projects and ensures the data has acceptable quality and documentation to make the annotations useful to the community.</a:t>
            </a:r>
          </a:p>
        </p:txBody>
      </p:sp>
      <p:pic>
        <p:nvPicPr>
          <p:cNvPr id="5" name="Picture 4">
            <a:extLst>
              <a:ext uri="{FF2B5EF4-FFF2-40B4-BE49-F238E27FC236}">
                <a16:creationId xmlns:a16="http://schemas.microsoft.com/office/drawing/2014/main" id="{CD17609A-60E4-D1C3-E73B-1FDC33334B88}"/>
              </a:ext>
            </a:extLst>
          </p:cNvPr>
          <p:cNvPicPr>
            <a:picLocks noChangeAspect="1"/>
          </p:cNvPicPr>
          <p:nvPr/>
        </p:nvPicPr>
        <p:blipFill>
          <a:blip r:embed="rId3"/>
          <a:stretch>
            <a:fillRect/>
          </a:stretch>
        </p:blipFill>
        <p:spPr>
          <a:xfrm>
            <a:off x="4073233" y="2457140"/>
            <a:ext cx="7772400" cy="2791147"/>
          </a:xfrm>
          <a:prstGeom prst="rect">
            <a:avLst/>
          </a:prstGeom>
        </p:spPr>
      </p:pic>
      <p:sp>
        <p:nvSpPr>
          <p:cNvPr id="6" name="Frame 5">
            <a:extLst>
              <a:ext uri="{FF2B5EF4-FFF2-40B4-BE49-F238E27FC236}">
                <a16:creationId xmlns:a16="http://schemas.microsoft.com/office/drawing/2014/main" id="{9C5BE4DD-61AA-03A8-F926-8AAF80485AC4}"/>
              </a:ext>
            </a:extLst>
          </p:cNvPr>
          <p:cNvSpPr/>
          <p:nvPr/>
        </p:nvSpPr>
        <p:spPr>
          <a:xfrm>
            <a:off x="3979719" y="3574056"/>
            <a:ext cx="3678382" cy="883643"/>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156F115-9F49-C861-BDAA-E77A7814E8BA}"/>
              </a:ext>
            </a:extLst>
          </p:cNvPr>
          <p:cNvCxnSpPr>
            <a:cxnSpLocks/>
          </p:cNvCxnSpPr>
          <p:nvPr/>
        </p:nvCxnSpPr>
        <p:spPr>
          <a:xfrm>
            <a:off x="2005445" y="3105544"/>
            <a:ext cx="2067788" cy="95730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2A8A8378-7C31-CF13-AD1F-DB8056B5560B}"/>
              </a:ext>
            </a:extLst>
          </p:cNvPr>
          <p:cNvSpPr txBox="1"/>
          <p:nvPr/>
        </p:nvSpPr>
        <p:spPr>
          <a:xfrm>
            <a:off x="103908" y="2680527"/>
            <a:ext cx="343939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Typically, one of these assemblies:</a:t>
            </a:r>
          </a:p>
        </p:txBody>
      </p:sp>
      <p:sp>
        <p:nvSpPr>
          <p:cNvPr id="16" name="TextBox 15">
            <a:extLst>
              <a:ext uri="{FF2B5EF4-FFF2-40B4-BE49-F238E27FC236}">
                <a16:creationId xmlns:a16="http://schemas.microsoft.com/office/drawing/2014/main" id="{C72E5FB4-AE8D-BDC5-C5ED-CFD0D777CBD2}"/>
              </a:ext>
            </a:extLst>
          </p:cNvPr>
          <p:cNvSpPr txBox="1"/>
          <p:nvPr/>
        </p:nvSpPr>
        <p:spPr>
          <a:xfrm>
            <a:off x="103908" y="5430654"/>
            <a:ext cx="11928765"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‘Automated annotated’ assemblies – almost completely generated by existing procedures such as repeat masking, ‘Augustus’ gene finding, GC percent, CpG islands  a fixed set of fundamental tracks.  Found in the ‘</a:t>
            </a:r>
            <a:r>
              <a:rPr lang="en-US" sz="2400" dirty="0" err="1">
                <a:solidFill>
                  <a:schemeClr val="accent4">
                    <a:lumMod val="60000"/>
                    <a:lumOff val="40000"/>
                  </a:schemeClr>
                </a:solidFill>
              </a:rPr>
              <a:t>GenArk</a:t>
            </a:r>
            <a:r>
              <a:rPr lang="en-US" sz="2400" dirty="0">
                <a:solidFill>
                  <a:schemeClr val="accent4">
                    <a:lumMod val="60000"/>
                    <a:lumOff val="40000"/>
                  </a:schemeClr>
                </a:solidFill>
              </a:rPr>
              <a:t>’  collection: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106996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0B9B-6404-CC17-993E-E958C5782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E92C8-D690-4DDB-43E6-772B21C157B0}"/>
              </a:ext>
            </a:extLst>
          </p:cNvPr>
          <p:cNvSpPr>
            <a:spLocks noGrp="1"/>
          </p:cNvSpPr>
          <p:nvPr>
            <p:ph type="ctrTitle"/>
          </p:nvPr>
        </p:nvSpPr>
        <p:spPr>
          <a:xfrm>
            <a:off x="1639838" y="41562"/>
            <a:ext cx="8598196" cy="621687"/>
          </a:xfrm>
          <a:solidFill>
            <a:schemeClr val="accent5">
              <a:lumMod val="50000"/>
            </a:schemeClr>
          </a:solidFill>
        </p:spPr>
        <p:txBody>
          <a:bodyPr>
            <a:noAutofit/>
          </a:bodyPr>
          <a:lstStyle/>
          <a:p>
            <a:r>
              <a:rPr lang="en-US" sz="3600" dirty="0">
                <a:solidFill>
                  <a:srgbClr val="FFC000"/>
                </a:solidFill>
              </a:rPr>
              <a:t>Single word search can be a prefix match</a:t>
            </a:r>
          </a:p>
        </p:txBody>
      </p:sp>
      <p:cxnSp>
        <p:nvCxnSpPr>
          <p:cNvPr id="13" name="Straight Arrow Connector 12">
            <a:extLst>
              <a:ext uri="{FF2B5EF4-FFF2-40B4-BE49-F238E27FC236}">
                <a16:creationId xmlns:a16="http://schemas.microsoft.com/office/drawing/2014/main" id="{066C19DF-7325-846C-91A6-EE5F27627E41}"/>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screenshot of a computer&#10;&#10;Description automatically generated">
            <a:extLst>
              <a:ext uri="{FF2B5EF4-FFF2-40B4-BE49-F238E27FC236}">
                <a16:creationId xmlns:a16="http://schemas.microsoft.com/office/drawing/2014/main" id="{A9B366E3-A9F0-95CB-9B26-28E8B809F641}"/>
              </a:ext>
            </a:extLst>
          </p:cNvPr>
          <p:cNvPicPr>
            <a:picLocks noChangeAspect="1"/>
          </p:cNvPicPr>
          <p:nvPr/>
        </p:nvPicPr>
        <p:blipFill>
          <a:blip r:embed="rId3"/>
          <a:stretch>
            <a:fillRect/>
          </a:stretch>
        </p:blipFill>
        <p:spPr>
          <a:xfrm>
            <a:off x="1532785" y="621687"/>
            <a:ext cx="8726031" cy="5884703"/>
          </a:xfrm>
          <a:prstGeom prst="rect">
            <a:avLst/>
          </a:prstGeom>
        </p:spPr>
      </p:pic>
      <p:sp>
        <p:nvSpPr>
          <p:cNvPr id="11" name="TextBox 10">
            <a:extLst>
              <a:ext uri="{FF2B5EF4-FFF2-40B4-BE49-F238E27FC236}">
                <a16:creationId xmlns:a16="http://schemas.microsoft.com/office/drawing/2014/main" id="{05F0F9B5-D3B8-A74C-49AF-B80B76A6C72B}"/>
              </a:ext>
            </a:extLst>
          </p:cNvPr>
          <p:cNvSpPr txBox="1"/>
          <p:nvPr/>
        </p:nvSpPr>
        <p:spPr>
          <a:xfrm>
            <a:off x="8986345" y="2332759"/>
            <a:ext cx="2869323"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When word does not match exactly to a word, it automatically becomes a prefix search.</a:t>
            </a:r>
          </a:p>
        </p:txBody>
      </p:sp>
    </p:spTree>
    <p:extLst>
      <p:ext uri="{BB962C8B-B14F-4D97-AF65-F5344CB8AC3E}">
        <p14:creationId xmlns:p14="http://schemas.microsoft.com/office/powerpoint/2010/main" val="328175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9264BE70-0E8C-2FA0-AB28-6E3F0B2251F1}"/>
              </a:ext>
            </a:extLst>
          </p:cNvPr>
          <p:cNvPicPr>
            <a:picLocks noChangeAspect="1"/>
          </p:cNvPicPr>
          <p:nvPr/>
        </p:nvPicPr>
        <p:blipFill>
          <a:blip r:embed="rId3"/>
          <a:stretch>
            <a:fillRect/>
          </a:stretch>
        </p:blipFill>
        <p:spPr>
          <a:xfrm>
            <a:off x="162034" y="935578"/>
            <a:ext cx="11867932" cy="2420654"/>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293708"/>
            <a:ext cx="8789192" cy="621687"/>
          </a:xfrm>
          <a:solidFill>
            <a:schemeClr val="accent5">
              <a:lumMod val="50000"/>
            </a:schemeClr>
          </a:solidFill>
        </p:spPr>
        <p:txBody>
          <a:bodyPr>
            <a:noAutofit/>
          </a:bodyPr>
          <a:lstStyle/>
          <a:p>
            <a:r>
              <a:rPr lang="en-US" sz="3600" dirty="0">
                <a:solidFill>
                  <a:srgbClr val="FFC000"/>
                </a:solidFill>
              </a:rPr>
              <a:t>Multiple word search can be revealing:</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EA98AA-5529-57E1-9C17-A4C4F6054FCB}"/>
              </a:ext>
            </a:extLst>
          </p:cNvPr>
          <p:cNvSpPr txBox="1"/>
          <p:nvPr/>
        </p:nvSpPr>
        <p:spPr>
          <a:xfrm>
            <a:off x="4239472" y="3040104"/>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the * to the word: ‘rhino*’ to force it to be a prefix match.</a:t>
            </a:r>
          </a:p>
        </p:txBody>
      </p:sp>
      <p:pic>
        <p:nvPicPr>
          <p:cNvPr id="11" name="Picture 10" descr="A screenshot of a computer&#10;&#10;Description automatically generated">
            <a:extLst>
              <a:ext uri="{FF2B5EF4-FFF2-40B4-BE49-F238E27FC236}">
                <a16:creationId xmlns:a16="http://schemas.microsoft.com/office/drawing/2014/main" id="{774AA464-B47A-8C99-CFE1-5B41CD18639A}"/>
              </a:ext>
            </a:extLst>
          </p:cNvPr>
          <p:cNvPicPr>
            <a:picLocks noChangeAspect="1"/>
          </p:cNvPicPr>
          <p:nvPr/>
        </p:nvPicPr>
        <p:blipFill>
          <a:blip r:embed="rId4"/>
          <a:stretch>
            <a:fillRect/>
          </a:stretch>
        </p:blipFill>
        <p:spPr>
          <a:xfrm>
            <a:off x="162034" y="4632591"/>
            <a:ext cx="11544663" cy="2050914"/>
          </a:xfrm>
          <a:prstGeom prst="rect">
            <a:avLst/>
          </a:prstGeom>
        </p:spPr>
      </p:pic>
      <p:sp>
        <p:nvSpPr>
          <p:cNvPr id="12" name="TextBox 11">
            <a:extLst>
              <a:ext uri="{FF2B5EF4-FFF2-40B4-BE49-F238E27FC236}">
                <a16:creationId xmlns:a16="http://schemas.microsoft.com/office/drawing/2014/main" id="{BA03C9B2-23F3-A9F8-DC47-CBC0960D30EC}"/>
              </a:ext>
            </a:extLst>
          </p:cNvPr>
          <p:cNvSpPr txBox="1"/>
          <p:nvPr/>
        </p:nvSpPr>
        <p:spPr>
          <a:xfrm>
            <a:off x="4239471" y="4293183"/>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minus (-) before a word to exclude it from the match:</a:t>
            </a:r>
          </a:p>
        </p:txBody>
      </p:sp>
      <p:sp>
        <p:nvSpPr>
          <p:cNvPr id="14" name="TextBox 13">
            <a:extLst>
              <a:ext uri="{FF2B5EF4-FFF2-40B4-BE49-F238E27FC236}">
                <a16:creationId xmlns:a16="http://schemas.microsoft.com/office/drawing/2014/main" id="{164F3D07-5413-A02F-C708-D30EF9ADA1E0}"/>
              </a:ext>
            </a:extLst>
          </p:cNvPr>
          <p:cNvSpPr txBox="1"/>
          <p:nvPr/>
        </p:nvSpPr>
        <p:spPr>
          <a:xfrm>
            <a:off x="291765" y="3711517"/>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All the words must have a match in the item to be in the results.</a:t>
            </a:r>
          </a:p>
        </p:txBody>
      </p:sp>
    </p:spTree>
    <p:extLst>
      <p:ext uri="{BB962C8B-B14F-4D97-AF65-F5344CB8AC3E}">
        <p14:creationId xmlns:p14="http://schemas.microsoft.com/office/powerpoint/2010/main" val="87583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9477</TotalTime>
  <Words>1292</Words>
  <Application>Microsoft Macintosh PowerPoint</Application>
  <PresentationFormat>Widescreen</PresentationFormat>
  <Paragraphs>163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Menlo</vt:lpstr>
      <vt:lpstr>Office Theme</vt:lpstr>
      <vt:lpstr>PowerPoint Presentation</vt:lpstr>
      <vt:lpstr>PowerPoint Presentation</vt:lpstr>
      <vt:lpstr>UCSC Genome Browser ‘gateway’ page</vt:lpstr>
      <vt:lpstr>Single word search</vt:lpstr>
      <vt:lpstr>Common words, limited number results e.g.: ‘human’</vt:lpstr>
      <vt:lpstr>What do I mean by ‘important’ assemblies ?</vt:lpstr>
      <vt:lpstr>What are ‘UCSC annotated’ vs. ‘automated annotated’ assemblies</vt:lpstr>
      <vt:lpstr>Single word search can be a prefix match</vt:lpstr>
      <vt:lpstr>Multiple word search can be revealing:</vt:lpstr>
      <vt:lpstr>Maybe what you want is not yet in the UCSC browser.</vt:lpstr>
      <vt:lpstr>A more general search service</vt:lpstr>
      <vt:lpstr>A more general search service</vt:lpstr>
      <vt:lpstr>A more general search service</vt:lpstr>
      <vt:lpstr>+human +2024</vt:lpstr>
      <vt:lpstr>Submit request for assembly addition to the browser</vt:lpstr>
      <vt:lpstr>Hub Upload – under development</vt:lpstr>
      <vt:lpstr>And many other features not mentioned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Microsoft Office User</cp:lastModifiedBy>
  <cp:revision>29</cp:revision>
  <dcterms:created xsi:type="dcterms:W3CDTF">2023-01-03T22:09:41Z</dcterms:created>
  <dcterms:modified xsi:type="dcterms:W3CDTF">2025-04-02T22:46:53Z</dcterms:modified>
</cp:coreProperties>
</file>