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8404800" cy="38404800"/>
  <p:notesSz cx="6858000" cy="9144000"/>
  <p:defaultTextStyle>
    <a:defPPr>
      <a:defRPr lang="en-US"/>
    </a:defPPr>
    <a:lvl1pPr marL="0" algn="l" defTabSz="235091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1pPr>
    <a:lvl2pPr marL="2350910" algn="l" defTabSz="235091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2pPr>
    <a:lvl3pPr marL="4701826" algn="l" defTabSz="235091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3pPr>
    <a:lvl4pPr marL="7052736" algn="l" defTabSz="235091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4pPr>
    <a:lvl5pPr marL="9403646" algn="l" defTabSz="235091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5pPr>
    <a:lvl6pPr marL="11754562" algn="l" defTabSz="235091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6pPr>
    <a:lvl7pPr marL="14105472" algn="l" defTabSz="235091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7pPr>
    <a:lvl8pPr marL="16456382" algn="l" defTabSz="235091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8pPr>
    <a:lvl9pPr marL="18807298" algn="l" defTabSz="235091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9FFEC"/>
    <a:srgbClr val="E9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9840" autoAdjust="0"/>
  </p:normalViewPr>
  <p:slideViewPr>
    <p:cSldViewPr snapToGrid="0" snapToObjects="1">
      <p:cViewPr varScale="1">
        <p:scale>
          <a:sx n="19" d="100"/>
          <a:sy n="19" d="100"/>
        </p:scale>
        <p:origin x="-2344" y="-96"/>
      </p:cViewPr>
      <p:guideLst>
        <p:guide orient="horz" pos="12096"/>
        <p:guide pos="12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EECB7-9F16-934B-B6BA-B37B05BEA727}" type="datetimeFigureOut">
              <a:rPr lang="en-US" smtClean="0"/>
              <a:t>4/28/15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64A0E-D9E7-8B46-8534-DB2FCBE6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88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509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1pPr>
    <a:lvl2pPr marL="2350910" algn="l" defTabSz="23509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2pPr>
    <a:lvl3pPr marL="4701826" algn="l" defTabSz="23509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3pPr>
    <a:lvl4pPr marL="7052736" algn="l" defTabSz="23509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4pPr>
    <a:lvl5pPr marL="9403646" algn="l" defTabSz="23509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5pPr>
    <a:lvl6pPr marL="11754562" algn="l" defTabSz="23509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6pPr>
    <a:lvl7pPr marL="14105472" algn="l" defTabSz="23509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7pPr>
    <a:lvl8pPr marL="16456382" algn="l" defTabSz="23509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8pPr>
    <a:lvl9pPr marL="18807298" algn="l" defTabSz="23509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360" y="11930388"/>
            <a:ext cx="32644080" cy="8232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720" y="21762720"/>
            <a:ext cx="26883360" cy="9814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50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1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52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03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54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05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56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07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2DA8-5A28-9348-B0FD-FFF8EFE54B66}" type="datetimeFigureOut">
              <a:rPr lang="en-US" smtClean="0"/>
              <a:t>4/28/15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F6A2-94E5-294A-BC54-98107A89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8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2DA8-5A28-9348-B0FD-FFF8EFE54B66}" type="datetimeFigureOut">
              <a:rPr lang="en-US" smtClean="0"/>
              <a:t>4/28/15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F6A2-94E5-294A-BC54-98107A89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13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941285" y="9841233"/>
            <a:ext cx="36291200" cy="209723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67675" y="9841233"/>
            <a:ext cx="108233530" cy="209723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2DA8-5A28-9348-B0FD-FFF8EFE54B66}" type="datetimeFigureOut">
              <a:rPr lang="en-US" smtClean="0"/>
              <a:t>4/28/15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F6A2-94E5-294A-BC54-98107A89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44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2DA8-5A28-9348-B0FD-FFF8EFE54B66}" type="datetimeFigureOut">
              <a:rPr lang="en-US" smtClean="0"/>
              <a:t>4/28/15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F6A2-94E5-294A-BC54-98107A89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0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5" y="24678648"/>
            <a:ext cx="32644080" cy="7627620"/>
          </a:xfrm>
        </p:spPr>
        <p:txBody>
          <a:bodyPr anchor="t"/>
          <a:lstStyle>
            <a:lvl1pPr algn="l">
              <a:defRPr sz="20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15" y="16277601"/>
            <a:ext cx="32644080" cy="8401047"/>
          </a:xfrm>
        </p:spPr>
        <p:txBody>
          <a:bodyPr anchor="b"/>
          <a:lstStyle>
            <a:lvl1pPr marL="0" indent="0">
              <a:buNone/>
              <a:defRPr sz="10100">
                <a:solidFill>
                  <a:schemeClr val="tx1">
                    <a:tint val="75000"/>
                  </a:schemeClr>
                </a:solidFill>
              </a:defRPr>
            </a:lvl1pPr>
            <a:lvl2pPr marL="235091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2pPr>
            <a:lvl3pPr marL="4701826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3pPr>
            <a:lvl4pPr marL="7052736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4pPr>
            <a:lvl5pPr marL="9403646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5pPr>
            <a:lvl6pPr marL="11754562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6pPr>
            <a:lvl7pPr marL="14105472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7pPr>
            <a:lvl8pPr marL="16456382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8pPr>
            <a:lvl9pPr marL="18807298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2DA8-5A28-9348-B0FD-FFF8EFE54B66}" type="datetimeFigureOut">
              <a:rPr lang="en-US" smtClean="0"/>
              <a:t>4/28/15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F6A2-94E5-294A-BC54-98107A89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5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7681" y="57349393"/>
            <a:ext cx="72262365" cy="162215827"/>
          </a:xfrm>
        </p:spPr>
        <p:txBody>
          <a:bodyPr/>
          <a:lstStyle>
            <a:lvl1pPr>
              <a:defRPr sz="14400"/>
            </a:lvl1pPr>
            <a:lvl2pPr>
              <a:defRPr sz="12500"/>
            </a:lvl2pPr>
            <a:lvl3pPr>
              <a:defRPr sz="101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70126" y="57349393"/>
            <a:ext cx="72262365" cy="162215827"/>
          </a:xfrm>
        </p:spPr>
        <p:txBody>
          <a:bodyPr/>
          <a:lstStyle>
            <a:lvl1pPr>
              <a:defRPr sz="14400"/>
            </a:lvl1pPr>
            <a:lvl2pPr>
              <a:defRPr sz="12500"/>
            </a:lvl2pPr>
            <a:lvl3pPr>
              <a:defRPr sz="101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2DA8-5A28-9348-B0FD-FFF8EFE54B66}" type="datetimeFigureOut">
              <a:rPr lang="en-US" smtClean="0"/>
              <a:t>4/28/15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F6A2-94E5-294A-BC54-98107A89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85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1537973"/>
            <a:ext cx="34564320" cy="640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8596633"/>
            <a:ext cx="16968790" cy="3582667"/>
          </a:xfrm>
        </p:spPr>
        <p:txBody>
          <a:bodyPr anchor="b"/>
          <a:lstStyle>
            <a:lvl1pPr marL="0" indent="0">
              <a:buNone/>
              <a:defRPr sz="12500" b="1"/>
            </a:lvl1pPr>
            <a:lvl2pPr marL="2350910" indent="0">
              <a:buNone/>
              <a:defRPr sz="10100" b="1"/>
            </a:lvl2pPr>
            <a:lvl3pPr marL="4701826" indent="0">
              <a:buNone/>
              <a:defRPr sz="9100" b="1"/>
            </a:lvl3pPr>
            <a:lvl4pPr marL="7052736" indent="0">
              <a:buNone/>
              <a:defRPr sz="8200" b="1"/>
            </a:lvl4pPr>
            <a:lvl5pPr marL="9403646" indent="0">
              <a:buNone/>
              <a:defRPr sz="8200" b="1"/>
            </a:lvl5pPr>
            <a:lvl6pPr marL="11754562" indent="0">
              <a:buNone/>
              <a:defRPr sz="8200" b="1"/>
            </a:lvl6pPr>
            <a:lvl7pPr marL="14105472" indent="0">
              <a:buNone/>
              <a:defRPr sz="8200" b="1"/>
            </a:lvl7pPr>
            <a:lvl8pPr marL="16456382" indent="0">
              <a:buNone/>
              <a:defRPr sz="8200" b="1"/>
            </a:lvl8pPr>
            <a:lvl9pPr marL="18807298" indent="0">
              <a:buNone/>
              <a:defRPr sz="8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0" y="12179300"/>
            <a:ext cx="16968790" cy="22127213"/>
          </a:xfrm>
        </p:spPr>
        <p:txBody>
          <a:bodyPr/>
          <a:lstStyle>
            <a:lvl1pPr>
              <a:defRPr sz="12500"/>
            </a:lvl1pPr>
            <a:lvl2pPr>
              <a:defRPr sz="101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9111" y="8596633"/>
            <a:ext cx="16975455" cy="3582667"/>
          </a:xfrm>
        </p:spPr>
        <p:txBody>
          <a:bodyPr anchor="b"/>
          <a:lstStyle>
            <a:lvl1pPr marL="0" indent="0">
              <a:buNone/>
              <a:defRPr sz="12500" b="1"/>
            </a:lvl1pPr>
            <a:lvl2pPr marL="2350910" indent="0">
              <a:buNone/>
              <a:defRPr sz="10100" b="1"/>
            </a:lvl2pPr>
            <a:lvl3pPr marL="4701826" indent="0">
              <a:buNone/>
              <a:defRPr sz="9100" b="1"/>
            </a:lvl3pPr>
            <a:lvl4pPr marL="7052736" indent="0">
              <a:buNone/>
              <a:defRPr sz="8200" b="1"/>
            </a:lvl4pPr>
            <a:lvl5pPr marL="9403646" indent="0">
              <a:buNone/>
              <a:defRPr sz="8200" b="1"/>
            </a:lvl5pPr>
            <a:lvl6pPr marL="11754562" indent="0">
              <a:buNone/>
              <a:defRPr sz="8200" b="1"/>
            </a:lvl6pPr>
            <a:lvl7pPr marL="14105472" indent="0">
              <a:buNone/>
              <a:defRPr sz="8200" b="1"/>
            </a:lvl7pPr>
            <a:lvl8pPr marL="16456382" indent="0">
              <a:buNone/>
              <a:defRPr sz="8200" b="1"/>
            </a:lvl8pPr>
            <a:lvl9pPr marL="18807298" indent="0">
              <a:buNone/>
              <a:defRPr sz="8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9111" y="12179300"/>
            <a:ext cx="16975455" cy="22127213"/>
          </a:xfrm>
        </p:spPr>
        <p:txBody>
          <a:bodyPr/>
          <a:lstStyle>
            <a:lvl1pPr>
              <a:defRPr sz="12500"/>
            </a:lvl1pPr>
            <a:lvl2pPr>
              <a:defRPr sz="101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2DA8-5A28-9348-B0FD-FFF8EFE54B66}" type="datetimeFigureOut">
              <a:rPr lang="en-US" smtClean="0"/>
              <a:t>4/28/15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F6A2-94E5-294A-BC54-98107A89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46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2DA8-5A28-9348-B0FD-FFF8EFE54B66}" type="datetimeFigureOut">
              <a:rPr lang="en-US" smtClean="0"/>
              <a:t>4/28/15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F6A2-94E5-294A-BC54-98107A89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8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2DA8-5A28-9348-B0FD-FFF8EFE54B66}" type="datetimeFigureOut">
              <a:rPr lang="en-US" smtClean="0"/>
              <a:t>4/28/15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F6A2-94E5-294A-BC54-98107A89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7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6" y="1529080"/>
            <a:ext cx="12634915" cy="6507480"/>
          </a:xfrm>
        </p:spPr>
        <p:txBody>
          <a:bodyPr anchor="b"/>
          <a:lstStyle>
            <a:lvl1pPr algn="l">
              <a:defRPr sz="10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5210" y="1529088"/>
            <a:ext cx="21469350" cy="32777433"/>
          </a:xfrm>
        </p:spPr>
        <p:txBody>
          <a:bodyPr/>
          <a:lstStyle>
            <a:lvl1pPr>
              <a:defRPr sz="16300"/>
            </a:lvl1pPr>
            <a:lvl2pPr>
              <a:defRPr sz="14400"/>
            </a:lvl2pPr>
            <a:lvl3pPr>
              <a:defRPr sz="12500"/>
            </a:lvl3pPr>
            <a:lvl4pPr>
              <a:defRPr sz="10100"/>
            </a:lvl4pPr>
            <a:lvl5pPr>
              <a:defRPr sz="10100"/>
            </a:lvl5pPr>
            <a:lvl6pPr>
              <a:defRPr sz="10100"/>
            </a:lvl6pPr>
            <a:lvl7pPr>
              <a:defRPr sz="10100"/>
            </a:lvl7pPr>
            <a:lvl8pPr>
              <a:defRPr sz="10100"/>
            </a:lvl8pPr>
            <a:lvl9pPr>
              <a:defRPr sz="10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6" y="8036568"/>
            <a:ext cx="12634915" cy="26269953"/>
          </a:xfrm>
        </p:spPr>
        <p:txBody>
          <a:bodyPr/>
          <a:lstStyle>
            <a:lvl1pPr marL="0" indent="0">
              <a:buNone/>
              <a:defRPr sz="7200"/>
            </a:lvl1pPr>
            <a:lvl2pPr marL="2350910" indent="0">
              <a:buNone/>
              <a:defRPr sz="6200"/>
            </a:lvl2pPr>
            <a:lvl3pPr marL="4701826" indent="0">
              <a:buNone/>
              <a:defRPr sz="5300"/>
            </a:lvl3pPr>
            <a:lvl4pPr marL="7052736" indent="0">
              <a:buNone/>
              <a:defRPr sz="4800"/>
            </a:lvl4pPr>
            <a:lvl5pPr marL="9403646" indent="0">
              <a:buNone/>
              <a:defRPr sz="4800"/>
            </a:lvl5pPr>
            <a:lvl6pPr marL="11754562" indent="0">
              <a:buNone/>
              <a:defRPr sz="4800"/>
            </a:lvl6pPr>
            <a:lvl7pPr marL="14105472" indent="0">
              <a:buNone/>
              <a:defRPr sz="4800"/>
            </a:lvl7pPr>
            <a:lvl8pPr marL="16456382" indent="0">
              <a:buNone/>
              <a:defRPr sz="4800"/>
            </a:lvl8pPr>
            <a:lvl9pPr marL="18807298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2DA8-5A28-9348-B0FD-FFF8EFE54B66}" type="datetimeFigureOut">
              <a:rPr lang="en-US" smtClean="0"/>
              <a:t>4/28/15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F6A2-94E5-294A-BC54-98107A89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21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610" y="26883360"/>
            <a:ext cx="23042880" cy="3173733"/>
          </a:xfrm>
        </p:spPr>
        <p:txBody>
          <a:bodyPr anchor="b"/>
          <a:lstStyle>
            <a:lvl1pPr algn="l">
              <a:defRPr sz="10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7610" y="3431540"/>
            <a:ext cx="23042880" cy="23042880"/>
          </a:xfrm>
        </p:spPr>
        <p:txBody>
          <a:bodyPr/>
          <a:lstStyle>
            <a:lvl1pPr marL="0" indent="0">
              <a:buNone/>
              <a:defRPr sz="16300"/>
            </a:lvl1pPr>
            <a:lvl2pPr marL="2350910" indent="0">
              <a:buNone/>
              <a:defRPr sz="14400"/>
            </a:lvl2pPr>
            <a:lvl3pPr marL="4701826" indent="0">
              <a:buNone/>
              <a:defRPr sz="12500"/>
            </a:lvl3pPr>
            <a:lvl4pPr marL="7052736" indent="0">
              <a:buNone/>
              <a:defRPr sz="10100"/>
            </a:lvl4pPr>
            <a:lvl5pPr marL="9403646" indent="0">
              <a:buNone/>
              <a:defRPr sz="10100"/>
            </a:lvl5pPr>
            <a:lvl6pPr marL="11754562" indent="0">
              <a:buNone/>
              <a:defRPr sz="10100"/>
            </a:lvl6pPr>
            <a:lvl7pPr marL="14105472" indent="0">
              <a:buNone/>
              <a:defRPr sz="10100"/>
            </a:lvl7pPr>
            <a:lvl8pPr marL="16456382" indent="0">
              <a:buNone/>
              <a:defRPr sz="10100"/>
            </a:lvl8pPr>
            <a:lvl9pPr marL="18807298" indent="0">
              <a:buNone/>
              <a:defRPr sz="10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7610" y="30057093"/>
            <a:ext cx="23042880" cy="4507227"/>
          </a:xfrm>
        </p:spPr>
        <p:txBody>
          <a:bodyPr/>
          <a:lstStyle>
            <a:lvl1pPr marL="0" indent="0">
              <a:buNone/>
              <a:defRPr sz="7200"/>
            </a:lvl1pPr>
            <a:lvl2pPr marL="2350910" indent="0">
              <a:buNone/>
              <a:defRPr sz="6200"/>
            </a:lvl2pPr>
            <a:lvl3pPr marL="4701826" indent="0">
              <a:buNone/>
              <a:defRPr sz="5300"/>
            </a:lvl3pPr>
            <a:lvl4pPr marL="7052736" indent="0">
              <a:buNone/>
              <a:defRPr sz="4800"/>
            </a:lvl4pPr>
            <a:lvl5pPr marL="9403646" indent="0">
              <a:buNone/>
              <a:defRPr sz="4800"/>
            </a:lvl5pPr>
            <a:lvl6pPr marL="11754562" indent="0">
              <a:buNone/>
              <a:defRPr sz="4800"/>
            </a:lvl6pPr>
            <a:lvl7pPr marL="14105472" indent="0">
              <a:buNone/>
              <a:defRPr sz="4800"/>
            </a:lvl7pPr>
            <a:lvl8pPr marL="16456382" indent="0">
              <a:buNone/>
              <a:defRPr sz="4800"/>
            </a:lvl8pPr>
            <a:lvl9pPr marL="18807298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2DA8-5A28-9348-B0FD-FFF8EFE54B66}" type="datetimeFigureOut">
              <a:rPr lang="en-US" smtClean="0"/>
              <a:t>4/28/15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F6A2-94E5-294A-BC54-98107A89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00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1537973"/>
            <a:ext cx="34564320" cy="6400800"/>
          </a:xfrm>
          <a:prstGeom prst="rect">
            <a:avLst/>
          </a:prstGeom>
        </p:spPr>
        <p:txBody>
          <a:bodyPr vert="horz" lIns="470184" tIns="235090" rIns="470184" bIns="2350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8961128"/>
            <a:ext cx="34564320" cy="25345393"/>
          </a:xfrm>
          <a:prstGeom prst="rect">
            <a:avLst/>
          </a:prstGeom>
        </p:spPr>
        <p:txBody>
          <a:bodyPr vert="horz" lIns="470184" tIns="235090" rIns="470184" bIns="2350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20240" y="35595568"/>
            <a:ext cx="8961120" cy="2044700"/>
          </a:xfrm>
          <a:prstGeom prst="rect">
            <a:avLst/>
          </a:prstGeom>
        </p:spPr>
        <p:txBody>
          <a:bodyPr vert="horz" lIns="470184" tIns="235090" rIns="470184" bIns="235090" rtlCol="0" anchor="ctr"/>
          <a:lstStyle>
            <a:lvl1pPr algn="l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02DA8-5A28-9348-B0FD-FFF8EFE54B66}" type="datetimeFigureOut">
              <a:rPr lang="en-US" smtClean="0"/>
              <a:t>4/28/15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21640" y="35595568"/>
            <a:ext cx="12161520" cy="2044700"/>
          </a:xfrm>
          <a:prstGeom prst="rect">
            <a:avLst/>
          </a:prstGeom>
        </p:spPr>
        <p:txBody>
          <a:bodyPr vert="horz" lIns="470184" tIns="235090" rIns="470184" bIns="235090" rtlCol="0" anchor="ctr"/>
          <a:lstStyle>
            <a:lvl1pPr algn="ctr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523440" y="35595568"/>
            <a:ext cx="8961120" cy="2044700"/>
          </a:xfrm>
          <a:prstGeom prst="rect">
            <a:avLst/>
          </a:prstGeom>
        </p:spPr>
        <p:txBody>
          <a:bodyPr vert="horz" lIns="470184" tIns="235090" rIns="470184" bIns="235090" rtlCol="0" anchor="ctr"/>
          <a:lstStyle>
            <a:lvl1pPr algn="r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4F6A2-94E5-294A-BC54-98107A89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8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350910" rtl="0" eaLnBrk="1" latinLnBrk="0" hangingPunct="1">
        <a:spcBef>
          <a:spcPct val="0"/>
        </a:spcBef>
        <a:buNone/>
        <a:defRPr sz="2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3184" indent="-1763184" algn="l" defTabSz="2350910" rtl="0" eaLnBrk="1" latinLnBrk="0" hangingPunct="1">
        <a:spcBef>
          <a:spcPct val="20000"/>
        </a:spcBef>
        <a:buFont typeface="Arial"/>
        <a:buChar char="•"/>
        <a:defRPr sz="16300" kern="1200">
          <a:solidFill>
            <a:schemeClr val="tx1"/>
          </a:solidFill>
          <a:latin typeface="+mn-lt"/>
          <a:ea typeface="+mn-ea"/>
          <a:cs typeface="+mn-cs"/>
        </a:defRPr>
      </a:lvl1pPr>
      <a:lvl2pPr marL="3820234" indent="-1469318" algn="l" defTabSz="2350910" rtl="0" eaLnBrk="1" latinLnBrk="0" hangingPunct="1">
        <a:spcBef>
          <a:spcPct val="20000"/>
        </a:spcBef>
        <a:buFont typeface="Arial"/>
        <a:buChar char="–"/>
        <a:defRPr sz="14400" kern="1200">
          <a:solidFill>
            <a:schemeClr val="tx1"/>
          </a:solidFill>
          <a:latin typeface="+mn-lt"/>
          <a:ea typeface="+mn-ea"/>
          <a:cs typeface="+mn-cs"/>
        </a:defRPr>
      </a:lvl2pPr>
      <a:lvl3pPr marL="5877278" indent="-1175458" algn="l" defTabSz="2350910" rtl="0" eaLnBrk="1" latinLnBrk="0" hangingPunct="1">
        <a:spcBef>
          <a:spcPct val="20000"/>
        </a:spcBef>
        <a:buFont typeface="Arial"/>
        <a:buChar char="•"/>
        <a:defRPr sz="12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8194" indent="-1175458" algn="l" defTabSz="2350910" rtl="0" eaLnBrk="1" latinLnBrk="0" hangingPunct="1">
        <a:spcBef>
          <a:spcPct val="20000"/>
        </a:spcBef>
        <a:buFont typeface="Arial"/>
        <a:buChar char="–"/>
        <a:defRPr sz="10100" kern="1200">
          <a:solidFill>
            <a:schemeClr val="tx1"/>
          </a:solidFill>
          <a:latin typeface="+mn-lt"/>
          <a:ea typeface="+mn-ea"/>
          <a:cs typeface="+mn-cs"/>
        </a:defRPr>
      </a:lvl4pPr>
      <a:lvl5pPr marL="10579104" indent="-1175458" algn="l" defTabSz="2350910" rtl="0" eaLnBrk="1" latinLnBrk="0" hangingPunct="1">
        <a:spcBef>
          <a:spcPct val="20000"/>
        </a:spcBef>
        <a:buFont typeface="Arial"/>
        <a:buChar char="»"/>
        <a:defRPr sz="10100" kern="1200">
          <a:solidFill>
            <a:schemeClr val="tx1"/>
          </a:solidFill>
          <a:latin typeface="+mn-lt"/>
          <a:ea typeface="+mn-ea"/>
          <a:cs typeface="+mn-cs"/>
        </a:defRPr>
      </a:lvl5pPr>
      <a:lvl6pPr marL="12930014" indent="-1175458" algn="l" defTabSz="2350910" rtl="0" eaLnBrk="1" latinLnBrk="0" hangingPunct="1">
        <a:spcBef>
          <a:spcPct val="20000"/>
        </a:spcBef>
        <a:buFont typeface="Arial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6pPr>
      <a:lvl7pPr marL="15280930" indent="-1175458" algn="l" defTabSz="2350910" rtl="0" eaLnBrk="1" latinLnBrk="0" hangingPunct="1">
        <a:spcBef>
          <a:spcPct val="20000"/>
        </a:spcBef>
        <a:buFont typeface="Arial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7pPr>
      <a:lvl8pPr marL="17631840" indent="-1175458" algn="l" defTabSz="2350910" rtl="0" eaLnBrk="1" latinLnBrk="0" hangingPunct="1">
        <a:spcBef>
          <a:spcPct val="20000"/>
        </a:spcBef>
        <a:buFont typeface="Arial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8pPr>
      <a:lvl9pPr marL="19982750" indent="-1175458" algn="l" defTabSz="2350910" rtl="0" eaLnBrk="1" latinLnBrk="0" hangingPunct="1">
        <a:spcBef>
          <a:spcPct val="20000"/>
        </a:spcBef>
        <a:buFont typeface="Arial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5091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1pPr>
      <a:lvl2pPr marL="2350910" algn="l" defTabSz="235091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2pPr>
      <a:lvl3pPr marL="4701826" algn="l" defTabSz="235091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3pPr>
      <a:lvl4pPr marL="7052736" algn="l" defTabSz="235091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403646" algn="l" defTabSz="235091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754562" algn="l" defTabSz="235091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4105472" algn="l" defTabSz="235091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6382" algn="l" defTabSz="235091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8807298" algn="l" defTabSz="235091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hyperlink" Target="http://genome.ucsc.edu/training/" TargetMode="External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hyperlink" Target="http://genome.ucsc.edu/contacts.html" TargetMode="External"/><Relationship Id="rId10" Type="http://schemas.openxmlformats.org/officeDocument/2006/relationships/hyperlink" Target="mailto:genome@soe.ucsc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28305400" y="28557054"/>
            <a:ext cx="9387751" cy="59435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153000" y="17373603"/>
            <a:ext cx="9479201" cy="59435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Isosceles Triangle 90"/>
          <p:cNvSpPr/>
          <p:nvPr/>
        </p:nvSpPr>
        <p:spPr>
          <a:xfrm rot="18521995">
            <a:off x="21750795" y="23601325"/>
            <a:ext cx="10915224" cy="11390765"/>
          </a:xfrm>
          <a:prstGeom prst="triangle">
            <a:avLst>
              <a:gd name="adj" fmla="val 46853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6D9F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Isosceles Triangle 89"/>
          <p:cNvSpPr/>
          <p:nvPr/>
        </p:nvSpPr>
        <p:spPr>
          <a:xfrm rot="17121317">
            <a:off x="22446831" y="21021011"/>
            <a:ext cx="1349181" cy="6270258"/>
          </a:xfrm>
          <a:prstGeom prst="triangle">
            <a:avLst>
              <a:gd name="adj" fmla="val 17642"/>
            </a:avLst>
          </a:prstGeom>
          <a:solidFill>
            <a:srgbClr val="C6D9F1"/>
          </a:solidFill>
          <a:ln>
            <a:solidFill>
              <a:srgbClr val="C6D9F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Isosceles Triangle 88"/>
          <p:cNvSpPr/>
          <p:nvPr/>
        </p:nvSpPr>
        <p:spPr>
          <a:xfrm rot="5650622">
            <a:off x="13653762" y="26750119"/>
            <a:ext cx="1854200" cy="4218962"/>
          </a:xfrm>
          <a:prstGeom prst="triangle">
            <a:avLst/>
          </a:prstGeom>
          <a:solidFill>
            <a:srgbClr val="C6D9F1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Isosceles Triangle 87"/>
          <p:cNvSpPr/>
          <p:nvPr/>
        </p:nvSpPr>
        <p:spPr>
          <a:xfrm rot="7589565">
            <a:off x="14445339" y="23976772"/>
            <a:ext cx="561009" cy="6833279"/>
          </a:xfrm>
          <a:prstGeom prst="triangle">
            <a:avLst/>
          </a:prstGeom>
          <a:solidFill>
            <a:srgbClr val="C6D9F1"/>
          </a:solidFill>
          <a:ln>
            <a:solidFill>
              <a:srgbClr val="C6D9F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Isosceles Triangle 84"/>
          <p:cNvSpPr/>
          <p:nvPr/>
        </p:nvSpPr>
        <p:spPr>
          <a:xfrm rot="6519918">
            <a:off x="14723711" y="22944887"/>
            <a:ext cx="567277" cy="6156727"/>
          </a:xfrm>
          <a:prstGeom prst="triangle">
            <a:avLst>
              <a:gd name="adj" fmla="val 68831"/>
            </a:avLst>
          </a:prstGeom>
          <a:solidFill>
            <a:srgbClr val="C6D9F1"/>
          </a:solidFill>
          <a:ln>
            <a:solidFill>
              <a:srgbClr val="C6D9F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Isosceles Triangle 82"/>
          <p:cNvSpPr/>
          <p:nvPr/>
        </p:nvSpPr>
        <p:spPr>
          <a:xfrm rot="16200000" flipH="1">
            <a:off x="22405953" y="17570153"/>
            <a:ext cx="5943599" cy="5550501"/>
          </a:xfrm>
          <a:prstGeom prst="triangle">
            <a:avLst>
              <a:gd name="adj" fmla="val 59926"/>
            </a:avLst>
          </a:prstGeom>
          <a:solidFill>
            <a:srgbClr val="C6D9F1"/>
          </a:solidFill>
          <a:ln>
            <a:solidFill>
              <a:srgbClr val="C6D9F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Isosceles Triangle 83"/>
          <p:cNvSpPr/>
          <p:nvPr/>
        </p:nvSpPr>
        <p:spPr>
          <a:xfrm rot="5400000">
            <a:off x="12785295" y="21152214"/>
            <a:ext cx="2958373" cy="3606800"/>
          </a:xfrm>
          <a:prstGeom prst="triangle">
            <a:avLst>
              <a:gd name="adj" fmla="val 83485"/>
            </a:avLst>
          </a:prstGeom>
          <a:solidFill>
            <a:srgbClr val="C6D9F1"/>
          </a:solidFill>
          <a:ln>
            <a:solidFill>
              <a:srgbClr val="C6D9F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Isosceles Triangle 81"/>
          <p:cNvSpPr/>
          <p:nvPr/>
        </p:nvSpPr>
        <p:spPr>
          <a:xfrm rot="6017057">
            <a:off x="13416368" y="17322666"/>
            <a:ext cx="2382015" cy="6289967"/>
          </a:xfrm>
          <a:prstGeom prst="triangle">
            <a:avLst>
              <a:gd name="adj" fmla="val 52011"/>
            </a:avLst>
          </a:prstGeom>
          <a:solidFill>
            <a:srgbClr val="C6D9F1"/>
          </a:solidFill>
          <a:ln>
            <a:solidFill>
              <a:srgbClr val="C6D9F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Manual Input 79"/>
          <p:cNvSpPr/>
          <p:nvPr/>
        </p:nvSpPr>
        <p:spPr>
          <a:xfrm rot="546586">
            <a:off x="9807731" y="16816878"/>
            <a:ext cx="7889285" cy="1710287"/>
          </a:xfrm>
          <a:prstGeom prst="flowChartManualInput">
            <a:avLst/>
          </a:prstGeom>
          <a:solidFill>
            <a:srgbClr val="C6D9F1"/>
          </a:solidFill>
          <a:ln>
            <a:solidFill>
              <a:srgbClr val="C6D9F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Document 69"/>
          <p:cNvSpPr/>
          <p:nvPr/>
        </p:nvSpPr>
        <p:spPr>
          <a:xfrm>
            <a:off x="2377440" y="16459200"/>
            <a:ext cx="7852122" cy="1819808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0" rIns="91426" bIns="45710" spcCol="0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78889" y="175622"/>
            <a:ext cx="29413597" cy="2616081"/>
          </a:xfrm>
          <a:prstGeom prst="rect">
            <a:avLst/>
          </a:prstGeom>
          <a:noFill/>
        </p:spPr>
        <p:txBody>
          <a:bodyPr wrap="square" lIns="91426" tIns="45710" rIns="91426" bIns="45710" rtlCol="0">
            <a:spAutoFit/>
          </a:bodyPr>
          <a:lstStyle/>
          <a:p>
            <a:pPr algn="ctr"/>
            <a:r>
              <a:rPr lang="en-US" sz="8200" dirty="0">
                <a:latin typeface="Avenir Black"/>
                <a:cs typeface="Avenir Black"/>
              </a:rPr>
              <a:t>The </a:t>
            </a:r>
            <a:r>
              <a:rPr lang="en-US" sz="8200" dirty="0" smtClean="0">
                <a:latin typeface="Avenir Black"/>
                <a:cs typeface="Avenir Black"/>
              </a:rPr>
              <a:t>Data Integrator</a:t>
            </a:r>
            <a:r>
              <a:rPr lang="en-US" sz="8200" dirty="0">
                <a:latin typeface="Avenir Black"/>
                <a:cs typeface="Avenir Black"/>
              </a:rPr>
              <a:t>: a new way to combine data sources underlying the UCSC Genome Browser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5486" y="2798071"/>
            <a:ext cx="36978640" cy="1261864"/>
          </a:xfrm>
          <a:prstGeom prst="rect">
            <a:avLst/>
          </a:prstGeom>
          <a:noFill/>
        </p:spPr>
        <p:txBody>
          <a:bodyPr wrap="square" lIns="91426" tIns="45710" rIns="91426" bIns="45710" rtlCol="0">
            <a:spAutoFit/>
          </a:bodyPr>
          <a:lstStyle/>
          <a:p>
            <a:pPr algn="ctr"/>
            <a:r>
              <a:rPr lang="en-US" sz="3800" dirty="0">
                <a:latin typeface="Avenir Book"/>
                <a:cs typeface="Avenir Book"/>
              </a:rPr>
              <a:t>Angie S. </a:t>
            </a:r>
            <a:r>
              <a:rPr lang="en-US" sz="3800" dirty="0" smtClean="0">
                <a:latin typeface="Avenir Book"/>
                <a:cs typeface="Avenir Book"/>
              </a:rPr>
              <a:t>Hinrichs</a:t>
            </a:r>
            <a:r>
              <a:rPr lang="en-US" sz="3800" baseline="30000" dirty="0">
                <a:latin typeface="Avenir Book"/>
                <a:cs typeface="Avenir Book"/>
              </a:rPr>
              <a:t>1</a:t>
            </a:r>
            <a:r>
              <a:rPr lang="en-US" sz="3800" dirty="0" smtClean="0">
                <a:latin typeface="Avenir Book"/>
                <a:cs typeface="Avenir Book"/>
              </a:rPr>
              <a:t>, </a:t>
            </a:r>
            <a:r>
              <a:rPr lang="en-US" sz="3800" dirty="0">
                <a:latin typeface="Avenir Book"/>
                <a:cs typeface="Avenir Book"/>
              </a:rPr>
              <a:t>Kate R. </a:t>
            </a:r>
            <a:r>
              <a:rPr lang="en-US" sz="3800" dirty="0" smtClean="0">
                <a:latin typeface="Avenir Book"/>
                <a:cs typeface="Avenir Book"/>
              </a:rPr>
              <a:t>Rosenbloom</a:t>
            </a:r>
            <a:r>
              <a:rPr lang="en-US" sz="3800" baseline="30000" dirty="0">
                <a:latin typeface="Avenir Book"/>
                <a:cs typeface="Avenir Book"/>
              </a:rPr>
              <a:t>1</a:t>
            </a:r>
            <a:r>
              <a:rPr lang="en-US" sz="3800" dirty="0" smtClean="0">
                <a:latin typeface="Avenir Book"/>
                <a:cs typeface="Avenir Book"/>
              </a:rPr>
              <a:t>, </a:t>
            </a:r>
            <a:r>
              <a:rPr lang="en-US" sz="3800" dirty="0">
                <a:latin typeface="Avenir Book"/>
                <a:cs typeface="Avenir Book"/>
              </a:rPr>
              <a:t>Matthew L. </a:t>
            </a:r>
            <a:r>
              <a:rPr lang="en-US" sz="3800" dirty="0" smtClean="0">
                <a:latin typeface="Avenir Book"/>
                <a:cs typeface="Avenir Book"/>
              </a:rPr>
              <a:t>Speir</a:t>
            </a:r>
            <a:r>
              <a:rPr lang="en-US" sz="3800" baseline="30000" dirty="0">
                <a:latin typeface="Avenir Book"/>
                <a:cs typeface="Avenir Book"/>
              </a:rPr>
              <a:t>1</a:t>
            </a:r>
            <a:r>
              <a:rPr lang="en-US" sz="3800" dirty="0" smtClean="0">
                <a:latin typeface="Avenir Book"/>
                <a:cs typeface="Avenir Book"/>
              </a:rPr>
              <a:t>, </a:t>
            </a:r>
            <a:r>
              <a:rPr lang="en-US" sz="3800" dirty="0">
                <a:latin typeface="Avenir Book"/>
                <a:cs typeface="Avenir Book"/>
              </a:rPr>
              <a:t>Donna </a:t>
            </a:r>
            <a:r>
              <a:rPr lang="en-US" sz="3800" dirty="0" smtClean="0">
                <a:latin typeface="Avenir Book"/>
                <a:cs typeface="Avenir Book"/>
              </a:rPr>
              <a:t>Karolchik</a:t>
            </a:r>
            <a:r>
              <a:rPr lang="en-US" sz="3800" baseline="30000" dirty="0">
                <a:latin typeface="Avenir Book"/>
                <a:cs typeface="Avenir Book"/>
              </a:rPr>
              <a:t>1</a:t>
            </a:r>
            <a:r>
              <a:rPr lang="en-US" sz="3800" dirty="0" smtClean="0">
                <a:latin typeface="Avenir Book"/>
                <a:cs typeface="Avenir Book"/>
              </a:rPr>
              <a:t>, </a:t>
            </a:r>
            <a:r>
              <a:rPr lang="en-US" sz="3800" dirty="0">
                <a:latin typeface="Avenir Book"/>
                <a:cs typeface="Avenir Book"/>
              </a:rPr>
              <a:t>Ann S. </a:t>
            </a:r>
            <a:r>
              <a:rPr lang="en-US" sz="3800" dirty="0" smtClean="0">
                <a:latin typeface="Avenir Book"/>
                <a:cs typeface="Avenir Book"/>
              </a:rPr>
              <a:t>Zweig</a:t>
            </a:r>
            <a:r>
              <a:rPr lang="en-US" sz="3800" baseline="30000" dirty="0" smtClean="0">
                <a:latin typeface="Avenir Book"/>
                <a:cs typeface="Avenir Book"/>
              </a:rPr>
              <a:t>1</a:t>
            </a:r>
            <a:r>
              <a:rPr lang="en-US" sz="3800" dirty="0">
                <a:latin typeface="Avenir Book"/>
                <a:cs typeface="Avenir Book"/>
              </a:rPr>
              <a:t>, David </a:t>
            </a:r>
            <a:r>
              <a:rPr lang="en-US" sz="3800" dirty="0" smtClean="0">
                <a:latin typeface="Avenir Book"/>
                <a:cs typeface="Avenir Book"/>
              </a:rPr>
              <a:t>Haussler</a:t>
            </a:r>
            <a:r>
              <a:rPr lang="en-US" sz="3800" baseline="30000" dirty="0" smtClean="0">
                <a:latin typeface="Avenir Book"/>
                <a:cs typeface="Avenir Book"/>
              </a:rPr>
              <a:t>1,2</a:t>
            </a:r>
            <a:r>
              <a:rPr lang="en-US" sz="3800" dirty="0" smtClean="0">
                <a:latin typeface="Avenir Book"/>
                <a:cs typeface="Avenir Book"/>
              </a:rPr>
              <a:t>, </a:t>
            </a:r>
            <a:r>
              <a:rPr lang="en-US" sz="3800" dirty="0">
                <a:latin typeface="Avenir Book"/>
                <a:cs typeface="Avenir Book"/>
              </a:rPr>
              <a:t>Robert M. </a:t>
            </a:r>
            <a:r>
              <a:rPr lang="en-US" sz="3800" dirty="0" smtClean="0">
                <a:latin typeface="Avenir Book"/>
                <a:cs typeface="Avenir Book"/>
              </a:rPr>
              <a:t>Kuhn</a:t>
            </a:r>
            <a:r>
              <a:rPr lang="en-US" sz="3800" baseline="30000" dirty="0">
                <a:latin typeface="Avenir Book"/>
                <a:cs typeface="Avenir Book"/>
              </a:rPr>
              <a:t>1</a:t>
            </a:r>
            <a:r>
              <a:rPr lang="en-US" sz="3800" dirty="0" smtClean="0">
                <a:latin typeface="Avenir Book"/>
                <a:cs typeface="Avenir Book"/>
              </a:rPr>
              <a:t>, </a:t>
            </a:r>
            <a:r>
              <a:rPr lang="en-US" sz="3800" dirty="0">
                <a:latin typeface="Avenir Book"/>
                <a:cs typeface="Avenir Book"/>
              </a:rPr>
              <a:t>W. </a:t>
            </a:r>
            <a:r>
              <a:rPr lang="en-US" sz="3800" dirty="0" smtClean="0">
                <a:latin typeface="Avenir Book"/>
                <a:cs typeface="Avenir Book"/>
              </a:rPr>
              <a:t>James Kent</a:t>
            </a:r>
            <a:r>
              <a:rPr lang="en-US" sz="3800" baseline="30000" dirty="0" smtClean="0">
                <a:latin typeface="Avenir Book"/>
                <a:cs typeface="Avenir Book"/>
              </a:rPr>
              <a:t>1</a:t>
            </a:r>
          </a:p>
          <a:p>
            <a:pPr algn="ctr"/>
            <a:r>
              <a:rPr lang="en-US" sz="3800" baseline="30000" dirty="0" smtClean="0">
                <a:latin typeface="Avenir Book"/>
                <a:cs typeface="Avenir Book"/>
              </a:rPr>
              <a:t>1</a:t>
            </a:r>
            <a:r>
              <a:rPr lang="en-US" sz="3800" dirty="0" smtClean="0">
                <a:latin typeface="Avenir Book"/>
                <a:cs typeface="Avenir Book"/>
              </a:rPr>
              <a:t>University </a:t>
            </a:r>
            <a:r>
              <a:rPr lang="en-US" sz="3800" dirty="0">
                <a:latin typeface="Avenir Book"/>
                <a:cs typeface="Avenir Book"/>
              </a:rPr>
              <a:t>of California Santa </a:t>
            </a:r>
            <a:r>
              <a:rPr lang="en-US" sz="3800" dirty="0" smtClean="0">
                <a:latin typeface="Avenir Book"/>
                <a:cs typeface="Avenir Book"/>
              </a:rPr>
              <a:t>Cruz </a:t>
            </a:r>
            <a:r>
              <a:rPr lang="en-US" sz="3800" dirty="0">
                <a:latin typeface="Avenir Book"/>
                <a:cs typeface="Avenir Book"/>
              </a:rPr>
              <a:t>Genomics Institute, Santa Cruz, </a:t>
            </a:r>
            <a:r>
              <a:rPr lang="en-US" sz="3800" dirty="0">
                <a:latin typeface="Avenir Book"/>
                <a:cs typeface="Avenir Book"/>
              </a:rPr>
              <a:t>CA; </a:t>
            </a:r>
            <a:r>
              <a:rPr lang="en-US" sz="3800" baseline="30000" dirty="0" smtClean="0">
                <a:latin typeface="Avenir Book"/>
                <a:cs typeface="Avenir Book"/>
              </a:rPr>
              <a:t>2</a:t>
            </a:r>
            <a:r>
              <a:rPr lang="en-US" sz="3800" dirty="0" smtClean="0">
                <a:latin typeface="Avenir Book"/>
                <a:cs typeface="Avenir Book"/>
              </a:rPr>
              <a:t>Howard </a:t>
            </a:r>
            <a:r>
              <a:rPr lang="en-US" sz="3800" dirty="0">
                <a:latin typeface="Avenir Book"/>
                <a:cs typeface="Avenir Book"/>
              </a:rPr>
              <a:t>Hughes Medical Institute, UCSC, Santa Cruz, CA</a:t>
            </a:r>
            <a:endParaRPr lang="en-US" sz="3800" dirty="0">
              <a:latin typeface="Avenir Book"/>
              <a:cs typeface="Avenir Boo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5487" y="4397842"/>
            <a:ext cx="24469343" cy="98755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0" rIns="91426" bIns="45710" spcCol="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852951" y="15187765"/>
            <a:ext cx="11786615" cy="224850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0" rIns="91426" bIns="45710" spcCol="0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4468" y="15187766"/>
            <a:ext cx="11786615" cy="14996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0" rIns="91426" bIns="45710" spcCol="0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866492" y="4397842"/>
            <a:ext cx="11786615" cy="98755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0" rIns="91426" bIns="45710" spcCol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333352" y="14813280"/>
            <a:ext cx="11786615" cy="153619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0" rIns="91426" bIns="45710" spcCol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3453" y="31089600"/>
            <a:ext cx="11786615" cy="65832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0" rIns="91426" bIns="45710" spcCol="0"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472241" y="4424241"/>
            <a:ext cx="10562156" cy="984865"/>
          </a:xfrm>
          <a:prstGeom prst="rect">
            <a:avLst/>
          </a:prstGeom>
          <a:noFill/>
        </p:spPr>
        <p:txBody>
          <a:bodyPr wrap="square" lIns="91426" tIns="45710" rIns="91426" bIns="45710" rtlCol="0">
            <a:spAutoFit/>
          </a:bodyPr>
          <a:lstStyle/>
          <a:p>
            <a:pPr algn="ctr"/>
            <a:r>
              <a:rPr lang="en-US" sz="5800" dirty="0">
                <a:latin typeface="Avenir Black"/>
                <a:cs typeface="Avenir Black"/>
              </a:rPr>
              <a:t>Got variants?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29108" y="4424241"/>
            <a:ext cx="10562156" cy="984865"/>
          </a:xfrm>
          <a:prstGeom prst="rect">
            <a:avLst/>
          </a:prstGeom>
          <a:noFill/>
        </p:spPr>
        <p:txBody>
          <a:bodyPr wrap="square" lIns="91426" tIns="45710" rIns="91426" bIns="45710" rtlCol="0">
            <a:spAutoFit/>
          </a:bodyPr>
          <a:lstStyle/>
          <a:p>
            <a:pPr algn="ctr"/>
            <a:r>
              <a:rPr lang="en-US" sz="5800" dirty="0">
                <a:latin typeface="Avenir Black"/>
                <a:cs typeface="Avenir Black"/>
              </a:rPr>
              <a:t>Introduction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890805" y="15218258"/>
            <a:ext cx="10562156" cy="984865"/>
          </a:xfrm>
          <a:prstGeom prst="rect">
            <a:avLst/>
          </a:prstGeom>
          <a:noFill/>
        </p:spPr>
        <p:txBody>
          <a:bodyPr wrap="square" lIns="91426" tIns="45710" rIns="91426" bIns="45710" rtlCol="0">
            <a:spAutoFit/>
          </a:bodyPr>
          <a:lstStyle/>
          <a:p>
            <a:pPr algn="ctr"/>
            <a:r>
              <a:rPr lang="en-US" sz="5800" dirty="0">
                <a:latin typeface="Avenir Black"/>
                <a:cs typeface="Avenir Black"/>
              </a:rPr>
              <a:t>How to build a query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472241" y="15218258"/>
            <a:ext cx="10562156" cy="984865"/>
          </a:xfrm>
          <a:prstGeom prst="rect">
            <a:avLst/>
          </a:prstGeom>
          <a:noFill/>
        </p:spPr>
        <p:txBody>
          <a:bodyPr wrap="square" lIns="91426" tIns="45710" rIns="91426" bIns="45710" rtlCol="0">
            <a:spAutoFit/>
          </a:bodyPr>
          <a:lstStyle/>
          <a:p>
            <a:pPr algn="ctr"/>
            <a:r>
              <a:rPr lang="en-US" sz="5800" dirty="0">
                <a:latin typeface="Avenir Black"/>
                <a:cs typeface="Avenir Black"/>
              </a:rPr>
              <a:t>Options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50119" y="15218258"/>
            <a:ext cx="10562156" cy="984865"/>
          </a:xfrm>
          <a:prstGeom prst="rect">
            <a:avLst/>
          </a:prstGeom>
          <a:noFill/>
        </p:spPr>
        <p:txBody>
          <a:bodyPr wrap="square" lIns="91426" tIns="45710" rIns="91426" bIns="45710" rtlCol="0">
            <a:spAutoFit/>
          </a:bodyPr>
          <a:lstStyle/>
          <a:p>
            <a:pPr algn="ctr"/>
            <a:r>
              <a:rPr lang="en-US" sz="5800" dirty="0" smtClean="0">
                <a:latin typeface="Avenir Black"/>
                <a:cs typeface="Avenir Black"/>
              </a:rPr>
              <a:t>Data Integrator</a:t>
            </a:r>
            <a:endParaRPr lang="en-US" sz="5800" dirty="0">
              <a:latin typeface="Avenir Black"/>
              <a:cs typeface="Avenir Blac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848945" y="31102975"/>
            <a:ext cx="10562156" cy="984865"/>
          </a:xfrm>
          <a:prstGeom prst="rect">
            <a:avLst/>
          </a:prstGeom>
          <a:noFill/>
        </p:spPr>
        <p:txBody>
          <a:bodyPr wrap="square" lIns="91426" tIns="45710" rIns="91426" bIns="45710" rtlCol="0">
            <a:spAutoFit/>
          </a:bodyPr>
          <a:lstStyle/>
          <a:p>
            <a:pPr algn="ctr"/>
            <a:r>
              <a:rPr lang="en-US" sz="5800" dirty="0">
                <a:latin typeface="Avenir Black"/>
                <a:cs typeface="Avenir Black"/>
              </a:rPr>
              <a:t>More information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323268" y="5669114"/>
            <a:ext cx="11316298" cy="2246749"/>
          </a:xfrm>
          <a:prstGeom prst="rect">
            <a:avLst/>
          </a:prstGeom>
          <a:noFill/>
        </p:spPr>
        <p:txBody>
          <a:bodyPr wrap="square" lIns="91426" tIns="45710" rIns="91426" bIns="45710" rtlCol="0">
            <a:spAutoFit/>
          </a:bodyPr>
          <a:lstStyle/>
          <a:p>
            <a:r>
              <a:rPr lang="en-US" sz="2800" dirty="0">
                <a:latin typeface="Avenir Book"/>
                <a:cs typeface="Avenir Book"/>
              </a:rPr>
              <a:t>The </a:t>
            </a:r>
            <a:r>
              <a:rPr lang="en-US" sz="2800" dirty="0" smtClean="0">
                <a:latin typeface="Avenir Book"/>
                <a:cs typeface="Avenir Book"/>
              </a:rPr>
              <a:t>Data Integrator </a:t>
            </a:r>
            <a:r>
              <a:rPr lang="en-US" sz="2800" dirty="0">
                <a:latin typeface="Avenir Book"/>
                <a:cs typeface="Avenir Book"/>
              </a:rPr>
              <a:t>is a more flexible and open-ended tool complementary to the </a:t>
            </a:r>
            <a:r>
              <a:rPr lang="en-US" sz="2800" dirty="0">
                <a:latin typeface="Avenir Black"/>
                <a:cs typeface="Avenir Black"/>
              </a:rPr>
              <a:t>Variant Annotation Integrator </a:t>
            </a:r>
            <a:r>
              <a:rPr lang="en-US" sz="2800" dirty="0">
                <a:latin typeface="Avenir Book"/>
                <a:cs typeface="Avenir Book"/>
              </a:rPr>
              <a:t>(VAI).  </a:t>
            </a:r>
          </a:p>
          <a:p>
            <a:r>
              <a:rPr lang="en-US" sz="2800" dirty="0">
                <a:latin typeface="Avenir Book"/>
                <a:cs typeface="Avenir Book"/>
              </a:rPr>
              <a:t>If you are starting with a list of variant calls, and would like to get predicted functional effects on genes, then create a VCF or </a:t>
            </a:r>
            <a:r>
              <a:rPr lang="en-US" sz="2800" dirty="0" err="1">
                <a:latin typeface="Avenir Book"/>
                <a:cs typeface="Avenir Book"/>
              </a:rPr>
              <a:t>pgSnp</a:t>
            </a:r>
            <a:r>
              <a:rPr lang="en-US" sz="2800" dirty="0">
                <a:latin typeface="Avenir Book"/>
                <a:cs typeface="Avenir Book"/>
              </a:rPr>
              <a:t>-formatted custom track and use the VAI.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472239" y="8401210"/>
            <a:ext cx="3715664" cy="461645"/>
          </a:xfrm>
          <a:prstGeom prst="rect">
            <a:avLst/>
          </a:prstGeom>
          <a:noFill/>
          <a:ln>
            <a:noFill/>
          </a:ln>
        </p:spPr>
        <p:txBody>
          <a:bodyPr wrap="square" lIns="91426" tIns="45710" rIns="91426" bIns="45710" rtlCol="0">
            <a:spAutoFit/>
          </a:bodyPr>
          <a:lstStyle/>
          <a:p>
            <a:r>
              <a:rPr lang="en-US" sz="2400" dirty="0">
                <a:latin typeface="Consolas"/>
                <a:cs typeface="Consolas"/>
              </a:rPr>
              <a:t>##</a:t>
            </a:r>
            <a:r>
              <a:rPr lang="en-US" sz="2400" dirty="0" err="1">
                <a:latin typeface="Consolas"/>
                <a:cs typeface="Consolas"/>
              </a:rPr>
              <a:t>fileformat</a:t>
            </a:r>
            <a:r>
              <a:rPr lang="en-US" sz="2400" dirty="0">
                <a:latin typeface="Consolas"/>
                <a:cs typeface="Consolas"/>
              </a:rPr>
              <a:t>=VCFv4.1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31392871" y="8401210"/>
            <a:ext cx="1566356" cy="46166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0" rIns="91426" bIns="45710" spcCol="0"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3001" y="9280572"/>
            <a:ext cx="7186540" cy="4992792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13318060" y="31089600"/>
            <a:ext cx="11786615" cy="65836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0" rIns="91426" bIns="45710" spcCol="0"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250119" y="31089600"/>
            <a:ext cx="10562156" cy="984865"/>
          </a:xfrm>
          <a:prstGeom prst="rect">
            <a:avLst/>
          </a:prstGeom>
          <a:noFill/>
        </p:spPr>
        <p:txBody>
          <a:bodyPr wrap="square" lIns="91426" tIns="45710" rIns="91426" bIns="45710" rtlCol="0">
            <a:spAutoFit/>
          </a:bodyPr>
          <a:lstStyle/>
          <a:p>
            <a:pPr algn="ctr"/>
            <a:r>
              <a:rPr lang="en-US" sz="5800" dirty="0">
                <a:latin typeface="Avenir Black"/>
                <a:cs typeface="Avenir Black"/>
              </a:rPr>
              <a:t>Future work</a:t>
            </a:r>
          </a:p>
        </p:txBody>
      </p:sp>
      <p:sp>
        <p:nvSpPr>
          <p:cNvPr id="39" name="Document 38"/>
          <p:cNvSpPr/>
          <p:nvPr/>
        </p:nvSpPr>
        <p:spPr>
          <a:xfrm>
            <a:off x="26472241" y="8424769"/>
            <a:ext cx="4201634" cy="588437"/>
          </a:xfrm>
          <a:prstGeom prst="flowChartDocumen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0" rIns="91426" bIns="45710" spcCol="0"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4958332" y="17166072"/>
            <a:ext cx="8556454" cy="2274754"/>
          </a:xfrm>
          <a:prstGeom prst="ellipse">
            <a:avLst/>
          </a:prstGeom>
          <a:solidFill>
            <a:srgbClr val="E9F3FF"/>
          </a:solidFill>
          <a:ln>
            <a:solidFill>
              <a:srgbClr val="E9F3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0" rIns="91426" bIns="45710" spcCol="0" rtlCol="0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  <a:latin typeface="Avenir Black"/>
              </a:rPr>
              <a:t>(optional)</a:t>
            </a:r>
          </a:p>
          <a:p>
            <a:pPr algn="ctr"/>
            <a:r>
              <a:rPr lang="en-US" sz="3400" dirty="0">
                <a:solidFill>
                  <a:schemeClr val="tx1"/>
                </a:solidFill>
                <a:latin typeface="Avenir Black"/>
              </a:rPr>
              <a:t>Create a custom track or hub track</a:t>
            </a:r>
          </a:p>
        </p:txBody>
      </p:sp>
      <p:sp>
        <p:nvSpPr>
          <p:cNvPr id="41" name="Oval 40"/>
          <p:cNvSpPr/>
          <p:nvPr/>
        </p:nvSpPr>
        <p:spPr>
          <a:xfrm>
            <a:off x="14958332" y="22686429"/>
            <a:ext cx="8556454" cy="2274754"/>
          </a:xfrm>
          <a:prstGeom prst="ellipse">
            <a:avLst/>
          </a:prstGeom>
          <a:solidFill>
            <a:srgbClr val="E9F3FF"/>
          </a:solidFill>
          <a:ln>
            <a:solidFill>
              <a:srgbClr val="E9F3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0" rIns="91426" bIns="45710" spcCol="0" rtlCol="0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  <a:latin typeface="Avenir Black"/>
              </a:rPr>
              <a:t>Configure data sources</a:t>
            </a:r>
          </a:p>
        </p:txBody>
      </p:sp>
      <p:sp>
        <p:nvSpPr>
          <p:cNvPr id="42" name="Oval 41"/>
          <p:cNvSpPr/>
          <p:nvPr/>
        </p:nvSpPr>
        <p:spPr>
          <a:xfrm>
            <a:off x="14958332" y="25446607"/>
            <a:ext cx="8556454" cy="2274754"/>
          </a:xfrm>
          <a:prstGeom prst="ellipse">
            <a:avLst/>
          </a:prstGeom>
          <a:solidFill>
            <a:srgbClr val="E9F3FF"/>
          </a:solidFill>
          <a:ln>
            <a:solidFill>
              <a:srgbClr val="E9F3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0" rIns="91426" bIns="45710" spcCol="0" rtlCol="0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  <a:latin typeface="Avenir Black"/>
              </a:rPr>
              <a:t>Configure output</a:t>
            </a:r>
          </a:p>
        </p:txBody>
      </p:sp>
      <p:sp>
        <p:nvSpPr>
          <p:cNvPr id="43" name="Oval 42"/>
          <p:cNvSpPr/>
          <p:nvPr/>
        </p:nvSpPr>
        <p:spPr>
          <a:xfrm>
            <a:off x="14958332" y="28206788"/>
            <a:ext cx="8556454" cy="1444078"/>
          </a:xfrm>
          <a:prstGeom prst="ellipse">
            <a:avLst/>
          </a:prstGeom>
          <a:solidFill>
            <a:srgbClr val="E9F3FF"/>
          </a:solidFill>
          <a:ln>
            <a:solidFill>
              <a:srgbClr val="E9F3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0" rIns="91426" bIns="45710" spcCol="0" rtlCol="0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  <a:latin typeface="Avenir Black"/>
              </a:rPr>
              <a:t>Get data!</a:t>
            </a:r>
          </a:p>
        </p:txBody>
      </p:sp>
      <p:sp>
        <p:nvSpPr>
          <p:cNvPr id="44" name="Oval 43"/>
          <p:cNvSpPr/>
          <p:nvPr/>
        </p:nvSpPr>
        <p:spPr>
          <a:xfrm>
            <a:off x="14958332" y="19926250"/>
            <a:ext cx="8556454" cy="2274754"/>
          </a:xfrm>
          <a:prstGeom prst="ellipse">
            <a:avLst/>
          </a:prstGeom>
          <a:solidFill>
            <a:srgbClr val="E9F3FF"/>
          </a:solidFill>
          <a:ln>
            <a:solidFill>
              <a:srgbClr val="E9F3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0" rIns="91426" bIns="45710" spcCol="0" rtlCol="0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  <a:latin typeface="Avenir Black"/>
              </a:rPr>
              <a:t>Choose genome assembly</a:t>
            </a:r>
          </a:p>
          <a:p>
            <a:pPr algn="ctr"/>
            <a:r>
              <a:rPr lang="en-US" sz="3400" dirty="0">
                <a:solidFill>
                  <a:schemeClr val="tx1"/>
                </a:solidFill>
                <a:latin typeface="Avenir Black"/>
              </a:rPr>
              <a:t>and regions of interest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5182" y="7584504"/>
            <a:ext cx="2702651" cy="1633411"/>
          </a:xfrm>
          <a:prstGeom prst="rect">
            <a:avLst/>
          </a:prstGeom>
        </p:spPr>
      </p:pic>
      <p:pic>
        <p:nvPicPr>
          <p:cNvPr id="47" name="Picture 46" descr="GenomicsInstituteOFFICIAL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89" y="456203"/>
            <a:ext cx="3523488" cy="6858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52951" y="24215058"/>
            <a:ext cx="11779250" cy="149225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4876" y="28557054"/>
            <a:ext cx="11779250" cy="107315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674468" y="5669114"/>
            <a:ext cx="11850213" cy="954087"/>
          </a:xfrm>
          <a:prstGeom prst="rect">
            <a:avLst/>
          </a:prstGeom>
          <a:noFill/>
        </p:spPr>
        <p:txBody>
          <a:bodyPr wrap="square" lIns="91426" tIns="45710" rIns="91426" bIns="45710" rtlCol="0">
            <a:spAutoFit/>
          </a:bodyPr>
          <a:lstStyle/>
          <a:p>
            <a:r>
              <a:rPr lang="en-US" sz="2800" dirty="0" smtClean="0">
                <a:latin typeface="Avenir Book"/>
                <a:cs typeface="Avenir Book"/>
              </a:rPr>
              <a:t>Users of the UCSC Genome Browser have asked us variations of the same question many times over the years:</a:t>
            </a:r>
            <a:endParaRPr lang="en-US" sz="2800" dirty="0">
              <a:latin typeface="Avenir Book"/>
              <a:cs typeface="Avenir Book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44701" y="456203"/>
            <a:ext cx="1587500" cy="15875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45463" y="35317867"/>
            <a:ext cx="1905000" cy="1905000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13477796" y="37150060"/>
            <a:ext cx="115726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latin typeface="Avenir Book"/>
                <a:cs typeface="Avenir Book"/>
              </a:rPr>
              <a:t>http://</a:t>
            </a:r>
            <a:r>
              <a:rPr lang="en-US" sz="2800" dirty="0" err="1">
                <a:latin typeface="Avenir Book"/>
                <a:cs typeface="Avenir Book"/>
              </a:rPr>
              <a:t>genomewiki.ucsc.edu</a:t>
            </a:r>
            <a:r>
              <a:rPr lang="en-US" sz="2800" dirty="0">
                <a:latin typeface="Avenir Book"/>
                <a:cs typeface="Avenir Book"/>
              </a:rPr>
              <a:t>/</a:t>
            </a:r>
            <a:r>
              <a:rPr lang="en-US" sz="2800" dirty="0" err="1">
                <a:latin typeface="Avenir Book"/>
                <a:cs typeface="Avenir Book"/>
              </a:rPr>
              <a:t>index.php</a:t>
            </a:r>
            <a:r>
              <a:rPr lang="en-US" sz="2800" dirty="0">
                <a:latin typeface="Avenir Book"/>
                <a:cs typeface="Avenir Book"/>
              </a:rPr>
              <a:t>/BoG2015DataIntegratorPoster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74468" y="32087840"/>
            <a:ext cx="10653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venir Book"/>
                <a:cs typeface="Avenir Book"/>
              </a:rPr>
              <a:t>Some of the features we intend to </a:t>
            </a:r>
            <a:r>
              <a:rPr lang="en-US" sz="3200" dirty="0" smtClean="0">
                <a:latin typeface="Avenir Book"/>
                <a:cs typeface="Avenir Book"/>
              </a:rPr>
              <a:t>add:</a:t>
            </a:r>
            <a:endParaRPr lang="en-US" sz="3200" dirty="0">
              <a:latin typeface="Avenir Book"/>
              <a:cs typeface="Avenir Book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Avenir Book"/>
                <a:cs typeface="Avenir Book"/>
              </a:rPr>
              <a:t>Filter inputs by </a:t>
            </a:r>
            <a:r>
              <a:rPr lang="en-US" sz="3200" dirty="0" smtClean="0">
                <a:latin typeface="Avenir Book"/>
                <a:cs typeface="Avenir Book"/>
              </a:rPr>
              <a:t>value</a:t>
            </a:r>
            <a:endParaRPr lang="en-US" sz="3200" dirty="0" smtClean="0">
              <a:latin typeface="Avenir Book"/>
              <a:cs typeface="Avenir Book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Avenir Book"/>
                <a:cs typeface="Avenir Book"/>
              </a:rPr>
              <a:t>Configure overlap rules</a:t>
            </a:r>
            <a:endParaRPr lang="en-US" sz="3200" dirty="0" smtClean="0">
              <a:latin typeface="Avenir Book"/>
              <a:cs typeface="Avenir Book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Avenir Book"/>
                <a:cs typeface="Avenir Book"/>
              </a:rPr>
              <a:t>Reorder output </a:t>
            </a:r>
            <a:r>
              <a:rPr lang="en-US" sz="3200" dirty="0" smtClean="0">
                <a:latin typeface="Avenir Book"/>
                <a:cs typeface="Avenir Book"/>
              </a:rPr>
              <a:t>columns</a:t>
            </a:r>
            <a:endParaRPr lang="en-US" sz="3200" dirty="0" smtClean="0">
              <a:latin typeface="Avenir Book"/>
              <a:cs typeface="Avenir Book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Avenir Book"/>
                <a:cs typeface="Avenir Book"/>
              </a:rPr>
              <a:t>Add columns from related database tables</a:t>
            </a:r>
            <a:endParaRPr lang="en-US" sz="3200" dirty="0">
              <a:latin typeface="Avenir Book"/>
              <a:cs typeface="Avenir Book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3848945" y="32238494"/>
            <a:ext cx="10562156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latin typeface="Avenir Book"/>
                <a:cs typeface="Avenir Book"/>
              </a:rPr>
              <a:t>Search for answers in our mail list </a:t>
            </a:r>
            <a:r>
              <a:rPr lang="en-US" sz="3200" dirty="0" smtClean="0">
                <a:latin typeface="Avenir Book"/>
                <a:cs typeface="Avenir Book"/>
              </a:rPr>
              <a:t>archives:</a:t>
            </a:r>
          </a:p>
          <a:p>
            <a:r>
              <a:rPr lang="en-US" sz="3200" dirty="0" smtClean="0">
                <a:latin typeface="Avenir Book"/>
                <a:cs typeface="Avenir Book"/>
              </a:rPr>
              <a:t>      </a:t>
            </a:r>
            <a:r>
              <a:rPr lang="en-US" sz="3200" dirty="0" smtClean="0">
                <a:latin typeface="Avenir Book"/>
                <a:cs typeface="Avenir Book"/>
              </a:rPr>
              <a:t> </a:t>
            </a:r>
            <a:r>
              <a:rPr lang="en-US" sz="3200" dirty="0" smtClean="0">
                <a:latin typeface="Avenir Book"/>
                <a:cs typeface="Avenir Book"/>
                <a:hlinkClick r:id="rId9"/>
              </a:rPr>
              <a:t>http</a:t>
            </a:r>
            <a:r>
              <a:rPr lang="en-US" sz="3200" dirty="0">
                <a:latin typeface="Avenir Book"/>
                <a:cs typeface="Avenir Book"/>
                <a:hlinkClick r:id="rId9"/>
              </a:rPr>
              <a:t>://genome.ucsc.edu/</a:t>
            </a:r>
            <a:r>
              <a:rPr lang="en-US" sz="3200" dirty="0" smtClean="0">
                <a:latin typeface="Avenir Book"/>
                <a:cs typeface="Avenir Book"/>
                <a:hlinkClick r:id="rId9"/>
              </a:rPr>
              <a:t>contacts.html</a:t>
            </a:r>
            <a:endParaRPr lang="en-US" sz="3200" dirty="0" smtClean="0">
              <a:latin typeface="Avenir Book"/>
              <a:cs typeface="Avenir Book"/>
            </a:endParaRPr>
          </a:p>
          <a:p>
            <a:endParaRPr lang="en-US" sz="2800" dirty="0">
              <a:latin typeface="Avenir Book"/>
              <a:cs typeface="Avenir Book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latin typeface="Avenir Book"/>
                <a:cs typeface="Avenir Book"/>
              </a:rPr>
              <a:t>Email a new question to our actively monitored </a:t>
            </a:r>
            <a:r>
              <a:rPr lang="en-US" sz="3200" dirty="0" smtClean="0">
                <a:latin typeface="Avenir Book"/>
                <a:cs typeface="Avenir Book"/>
              </a:rPr>
              <a:t>list:</a:t>
            </a:r>
            <a:endParaRPr lang="en-US" sz="3200" dirty="0" smtClean="0">
              <a:latin typeface="Avenir Book"/>
              <a:cs typeface="Avenir Book"/>
            </a:endParaRPr>
          </a:p>
          <a:p>
            <a:r>
              <a:rPr lang="en-US" sz="3200" dirty="0">
                <a:latin typeface="Avenir Book"/>
                <a:cs typeface="Avenir Book"/>
              </a:rPr>
              <a:t> </a:t>
            </a:r>
            <a:r>
              <a:rPr lang="en-US" sz="3200" dirty="0" smtClean="0">
                <a:latin typeface="Avenir Book"/>
                <a:cs typeface="Avenir Book"/>
              </a:rPr>
              <a:t>      </a:t>
            </a:r>
            <a:r>
              <a:rPr lang="en-US" sz="3200" dirty="0" smtClean="0">
                <a:latin typeface="Avenir Book"/>
                <a:cs typeface="Avenir Book"/>
                <a:hlinkClick r:id="rId10"/>
              </a:rPr>
              <a:t>genome</a:t>
            </a:r>
            <a:r>
              <a:rPr lang="en-US" sz="3200" dirty="0">
                <a:latin typeface="Avenir Book"/>
                <a:cs typeface="Avenir Book"/>
                <a:hlinkClick r:id="rId10"/>
              </a:rPr>
              <a:t>@</a:t>
            </a:r>
            <a:r>
              <a:rPr lang="en-US" sz="3200" dirty="0" smtClean="0">
                <a:latin typeface="Avenir Book"/>
                <a:cs typeface="Avenir Book"/>
                <a:hlinkClick r:id="rId10"/>
              </a:rPr>
              <a:t>soe.ucsc.edu</a:t>
            </a:r>
            <a:endParaRPr lang="en-US" sz="3200" dirty="0">
              <a:latin typeface="Avenir Book"/>
              <a:cs typeface="Avenir Book"/>
            </a:endParaRPr>
          </a:p>
          <a:p>
            <a:endParaRPr lang="en-US" sz="2800" dirty="0">
              <a:latin typeface="Avenir Book"/>
              <a:cs typeface="Avenir Book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Avenir Book"/>
                <a:cs typeface="Avenir Book"/>
              </a:rPr>
              <a:t>UCSC training (workshops, </a:t>
            </a:r>
            <a:r>
              <a:rPr lang="en-US" sz="3200" dirty="0" smtClean="0">
                <a:latin typeface="Avenir Book"/>
                <a:cs typeface="Avenir Book"/>
              </a:rPr>
              <a:t>videos, tutorials)</a:t>
            </a:r>
            <a:r>
              <a:rPr lang="en-US" sz="3200" dirty="0" smtClean="0">
                <a:latin typeface="Avenir Book"/>
                <a:cs typeface="Avenir Book"/>
              </a:rPr>
              <a:t>:</a:t>
            </a:r>
            <a:endParaRPr lang="en-US" sz="3200" dirty="0" smtClean="0">
              <a:latin typeface="Avenir Book"/>
              <a:cs typeface="Avenir Book"/>
            </a:endParaRPr>
          </a:p>
          <a:p>
            <a:r>
              <a:rPr lang="en-US" sz="3200" dirty="0">
                <a:solidFill>
                  <a:srgbClr val="0000FF"/>
                </a:solidFill>
                <a:latin typeface="Avenir Book"/>
                <a:cs typeface="Avenir Book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Avenir Book"/>
                <a:cs typeface="Avenir Book"/>
              </a:rPr>
              <a:t>      </a:t>
            </a:r>
            <a:r>
              <a:rPr lang="en-US" sz="3200" u="sng" dirty="0">
                <a:solidFill>
                  <a:srgbClr val="0000FF"/>
                </a:solidFill>
                <a:latin typeface="Avenir Book"/>
                <a:cs typeface="Avenir Book"/>
                <a:hlinkClick r:id="rId11"/>
              </a:rPr>
              <a:t>http://genome.ucsc.edu/training</a:t>
            </a:r>
            <a:r>
              <a:rPr lang="en-US" sz="3200" u="sng" dirty="0" smtClean="0">
                <a:solidFill>
                  <a:srgbClr val="0000FF"/>
                </a:solidFill>
                <a:latin typeface="Avenir Book"/>
                <a:cs typeface="Avenir Book"/>
                <a:hlinkClick r:id="rId11"/>
              </a:rPr>
              <a:t>/</a:t>
            </a:r>
            <a:endParaRPr lang="en-US" sz="3200" u="sng" dirty="0" smtClean="0">
              <a:latin typeface="Avenir Book"/>
              <a:cs typeface="Avenir Book"/>
            </a:endParaRPr>
          </a:p>
          <a:p>
            <a:endParaRPr lang="en-US" sz="2800" u="sng" dirty="0" smtClean="0">
              <a:latin typeface="Avenir Book"/>
              <a:cs typeface="Avenir Book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latin typeface="Avenir Book"/>
                <a:cs typeface="Avenir Book"/>
              </a:rPr>
              <a:t>B</a:t>
            </a:r>
            <a:r>
              <a:rPr lang="en-US" sz="3200" dirty="0" smtClean="0">
                <a:latin typeface="Avenir Book"/>
                <a:cs typeface="Avenir Book"/>
              </a:rPr>
              <a:t>log: </a:t>
            </a:r>
            <a:r>
              <a:rPr lang="en-US" sz="3200" dirty="0" smtClean="0">
                <a:solidFill>
                  <a:srgbClr val="0000FF"/>
                </a:solidFill>
                <a:latin typeface="Avenir Book"/>
                <a:cs typeface="Avenir Book"/>
              </a:rPr>
              <a:t> </a:t>
            </a:r>
            <a:r>
              <a:rPr lang="en-US" sz="3200" u="sng" dirty="0" smtClean="0">
                <a:solidFill>
                  <a:srgbClr val="0000FF"/>
                </a:solidFill>
                <a:latin typeface="Avenir Book"/>
                <a:cs typeface="Avenir Book"/>
              </a:rPr>
              <a:t>http</a:t>
            </a:r>
            <a:r>
              <a:rPr lang="en-US" sz="3200" u="sng" dirty="0">
                <a:solidFill>
                  <a:srgbClr val="0000FF"/>
                </a:solidFill>
                <a:latin typeface="Avenir Book"/>
                <a:cs typeface="Avenir Book"/>
              </a:rPr>
              <a:t>://</a:t>
            </a:r>
            <a:r>
              <a:rPr lang="en-US" sz="3200" u="sng" dirty="0" err="1">
                <a:solidFill>
                  <a:srgbClr val="0000FF"/>
                </a:solidFill>
                <a:latin typeface="Avenir Book"/>
                <a:cs typeface="Avenir Book"/>
              </a:rPr>
              <a:t>genome.ucsc.edu</a:t>
            </a:r>
            <a:r>
              <a:rPr lang="en-US" sz="3200" u="sng" dirty="0">
                <a:solidFill>
                  <a:srgbClr val="0000FF"/>
                </a:solidFill>
                <a:latin typeface="Avenir Book"/>
                <a:cs typeface="Avenir Book"/>
              </a:rPr>
              <a:t>/blog/</a:t>
            </a:r>
            <a:endParaRPr lang="en-US" sz="3200" u="sng" dirty="0">
              <a:solidFill>
                <a:srgbClr val="0000FF"/>
              </a:solidFill>
              <a:latin typeface="Avenir Book"/>
              <a:cs typeface="Avenir Book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904876" y="17166072"/>
            <a:ext cx="11779250" cy="197485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2377440" y="16565908"/>
            <a:ext cx="7852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/>
                <a:cs typeface="Consolas"/>
              </a:rPr>
              <a:t>t</a:t>
            </a:r>
            <a:r>
              <a:rPr lang="en-US" sz="2400" dirty="0" smtClean="0">
                <a:latin typeface="Consolas"/>
                <a:cs typeface="Consolas"/>
              </a:rPr>
              <a:t>rack name=</a:t>
            </a:r>
            <a:r>
              <a:rPr lang="en-US" sz="2400" dirty="0" err="1" smtClean="0">
                <a:latin typeface="Consolas"/>
                <a:cs typeface="Consolas"/>
              </a:rPr>
              <a:t>myPeaks</a:t>
            </a:r>
            <a:endParaRPr lang="en-US" sz="2400" dirty="0" smtClean="0">
              <a:latin typeface="Consolas"/>
              <a:cs typeface="Consolas"/>
            </a:endParaRPr>
          </a:p>
          <a:p>
            <a:r>
              <a:rPr lang="en-US" sz="2400" dirty="0">
                <a:latin typeface="Consolas"/>
                <a:cs typeface="Consolas"/>
              </a:rPr>
              <a:t>chr16   126700   127200  </a:t>
            </a:r>
            <a:r>
              <a:rPr lang="en-US" sz="2400" dirty="0" err="1">
                <a:latin typeface="Consolas"/>
                <a:cs typeface="Consolas"/>
              </a:rPr>
              <a:t>peakA</a:t>
            </a:r>
            <a:endParaRPr lang="en-US" sz="2400" dirty="0">
              <a:latin typeface="Consolas"/>
              <a:cs typeface="Consolas"/>
            </a:endParaRPr>
          </a:p>
          <a:p>
            <a:r>
              <a:rPr lang="en-US" sz="2400" dirty="0">
                <a:latin typeface="Consolas"/>
                <a:cs typeface="Consolas"/>
              </a:rPr>
              <a:t>chr16   128100   128600  </a:t>
            </a:r>
            <a:r>
              <a:rPr lang="en-US" sz="2400" dirty="0" err="1">
                <a:latin typeface="Consolas"/>
                <a:cs typeface="Consolas"/>
              </a:rPr>
              <a:t>peakB</a:t>
            </a:r>
            <a:endParaRPr lang="en-US" sz="2400" dirty="0">
              <a:latin typeface="Consolas"/>
              <a:cs typeface="Consolas"/>
            </a:endParaRPr>
          </a:p>
          <a:p>
            <a:r>
              <a:rPr lang="en-US" sz="2400" dirty="0" smtClean="0">
                <a:latin typeface="Consolas"/>
                <a:cs typeface="Consolas"/>
              </a:rPr>
              <a:t>...</a:t>
            </a:r>
          </a:p>
        </p:txBody>
      </p:sp>
      <p:sp>
        <p:nvSpPr>
          <p:cNvPr id="72" name="Document 71"/>
          <p:cNvSpPr/>
          <p:nvPr/>
        </p:nvSpPr>
        <p:spPr>
          <a:xfrm>
            <a:off x="739081" y="27781311"/>
            <a:ext cx="11817636" cy="2357859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0" rIns="91426" bIns="45710" spcCol="0"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669495" y="27715539"/>
            <a:ext cx="117545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nsolas"/>
                <a:cs typeface="Consolas"/>
              </a:rPr>
              <a:t>#ct_myPeaks_9149.chrom  ct_myPeaks_9149.chromStart      ct_myPeaks_9149.chromEnd        ct_myPeaks_9149.name    </a:t>
            </a:r>
            <a:r>
              <a:rPr lang="en-US" sz="1200" dirty="0" err="1">
                <a:latin typeface="Consolas"/>
                <a:cs typeface="Consolas"/>
              </a:rPr>
              <a:t>knownGene.name</a:t>
            </a:r>
            <a:r>
              <a:rPr lang="en-US" sz="1200" dirty="0">
                <a:latin typeface="Consolas"/>
                <a:cs typeface="Consolas"/>
              </a:rPr>
              <a:t>  </a:t>
            </a:r>
            <a:r>
              <a:rPr lang="en-US" sz="1200" dirty="0" err="1">
                <a:latin typeface="Consolas"/>
                <a:cs typeface="Consolas"/>
              </a:rPr>
              <a:t>knownGene.geneSymbol</a:t>
            </a:r>
            <a:r>
              <a:rPr lang="en-US" sz="1200" dirty="0">
                <a:latin typeface="Consolas"/>
                <a:cs typeface="Consolas"/>
              </a:rPr>
              <a:t>    </a:t>
            </a:r>
            <a:r>
              <a:rPr lang="en-US" sz="1200" dirty="0" err="1">
                <a:latin typeface="Consolas"/>
                <a:cs typeface="Consolas"/>
              </a:rPr>
              <a:t>tfbsConsSites.name</a:t>
            </a:r>
            <a:r>
              <a:rPr lang="en-US" sz="1200" dirty="0">
                <a:latin typeface="Consolas"/>
                <a:cs typeface="Consolas"/>
              </a:rPr>
              <a:t>      </a:t>
            </a:r>
            <a:r>
              <a:rPr lang="en-US" sz="1200" dirty="0" err="1">
                <a:latin typeface="Consolas"/>
                <a:cs typeface="Consolas"/>
              </a:rPr>
              <a:t>tfbsConsSites.strand</a:t>
            </a:r>
            <a:r>
              <a:rPr lang="en-US" sz="1200" dirty="0">
                <a:latin typeface="Consolas"/>
                <a:cs typeface="Consolas"/>
              </a:rPr>
              <a:t>    </a:t>
            </a:r>
            <a:r>
              <a:rPr lang="en-US" sz="1200" dirty="0" err="1">
                <a:latin typeface="Consolas"/>
                <a:cs typeface="Consolas"/>
              </a:rPr>
              <a:t>tfbsConsSites.zScore</a:t>
            </a:r>
            <a:r>
              <a:rPr lang="en-US" sz="1200" dirty="0">
                <a:latin typeface="Consolas"/>
                <a:cs typeface="Consolas"/>
              </a:rPr>
              <a:t>    wgEncodeRegTfbsClusteredV3.name wgEncodeRegTfbsClusteredV3.score     wgEncodeRegTfbsClusteredV3.expCount     wgEncodeRegTfbsClusteredV3.cellType</a:t>
            </a:r>
          </a:p>
          <a:p>
            <a:r>
              <a:rPr lang="en-US" sz="1200" dirty="0">
                <a:latin typeface="Consolas"/>
                <a:cs typeface="Consolas"/>
              </a:rPr>
              <a:t>chr16   126700  127200  </a:t>
            </a:r>
            <a:r>
              <a:rPr lang="en-US" sz="1200" dirty="0" err="1">
                <a:latin typeface="Consolas"/>
                <a:cs typeface="Consolas"/>
              </a:rPr>
              <a:t>peakA</a:t>
            </a:r>
            <a:r>
              <a:rPr lang="en-US" sz="1200" dirty="0">
                <a:latin typeface="Consolas"/>
                <a:cs typeface="Consolas"/>
              </a:rPr>
              <a:t>   uc002cfm.4      MPG     V$SOX9_B1       -       2.05    TCF7L2  230     1       HeLa-S3,</a:t>
            </a:r>
          </a:p>
          <a:p>
            <a:r>
              <a:rPr lang="en-US" sz="1200" dirty="0">
                <a:latin typeface="Consolas"/>
                <a:cs typeface="Consolas"/>
              </a:rPr>
              <a:t>chr16   126700  127200  </a:t>
            </a:r>
            <a:r>
              <a:rPr lang="en-US" sz="1200" dirty="0" err="1">
                <a:latin typeface="Consolas"/>
                <a:cs typeface="Consolas"/>
              </a:rPr>
              <a:t>peakA</a:t>
            </a:r>
            <a:r>
              <a:rPr lang="en-US" sz="1200" dirty="0">
                <a:latin typeface="Consolas"/>
                <a:cs typeface="Consolas"/>
              </a:rPr>
              <a:t>                   V$SOX5_01       -       2.36    MAZ     604     3       GM12878,HeLa-S3,K562,</a:t>
            </a:r>
          </a:p>
          <a:p>
            <a:r>
              <a:rPr lang="en-US" sz="1200" dirty="0">
                <a:latin typeface="Consolas"/>
                <a:cs typeface="Consolas"/>
              </a:rPr>
              <a:t>chr16   126700  127200  </a:t>
            </a:r>
            <a:r>
              <a:rPr lang="en-US" sz="1200" dirty="0" err="1">
                <a:latin typeface="Consolas"/>
                <a:cs typeface="Consolas"/>
              </a:rPr>
              <a:t>peakA</a:t>
            </a:r>
            <a:r>
              <a:rPr lang="en-US" sz="1200" dirty="0">
                <a:latin typeface="Consolas"/>
                <a:cs typeface="Consolas"/>
              </a:rPr>
              <a:t>                   V$AREB6_04      -       1.89    CHD2    128     1       HeLa-S3,</a:t>
            </a:r>
          </a:p>
          <a:p>
            <a:r>
              <a:rPr lang="en-US" sz="1200" dirty="0">
                <a:latin typeface="Consolas"/>
                <a:cs typeface="Consolas"/>
              </a:rPr>
              <a:t>chr16   126700  127200  </a:t>
            </a:r>
            <a:r>
              <a:rPr lang="en-US" sz="1200" dirty="0" err="1">
                <a:latin typeface="Consolas"/>
                <a:cs typeface="Consolas"/>
              </a:rPr>
              <a:t>peakA</a:t>
            </a:r>
            <a:r>
              <a:rPr lang="en-US" sz="1200" dirty="0">
                <a:latin typeface="Consolas"/>
                <a:cs typeface="Consolas"/>
              </a:rPr>
              <a:t>                   V$SPZ1_01       -       2.17    GATA2   851     1       HUVEC,</a:t>
            </a:r>
          </a:p>
          <a:p>
            <a:r>
              <a:rPr lang="en-US" sz="1200" dirty="0">
                <a:latin typeface="Consolas"/>
                <a:cs typeface="Consolas"/>
              </a:rPr>
              <a:t>chr16   126700  127200  </a:t>
            </a:r>
            <a:r>
              <a:rPr lang="en-US" sz="1200" dirty="0" err="1">
                <a:latin typeface="Consolas"/>
                <a:cs typeface="Consolas"/>
              </a:rPr>
              <a:t>peakA</a:t>
            </a:r>
            <a:r>
              <a:rPr lang="en-US" sz="1200" dirty="0">
                <a:latin typeface="Consolas"/>
                <a:cs typeface="Consolas"/>
              </a:rPr>
              <a:t>                   V$OLF1_01       -       2.04    POLR2A  1000    51      A549,A549,ECC-1,GM12878,GM12878,HCT-116,HeLa-S3,HepG2,HepG2,HUVEC,HUVEC,K562,K562,SK-N-SH</a:t>
            </a:r>
            <a:r>
              <a:rPr lang="en-US" sz="1200" dirty="0" smtClean="0">
                <a:latin typeface="Consolas"/>
                <a:cs typeface="Consolas"/>
              </a:rPr>
              <a:t>,GM10847</a:t>
            </a:r>
            <a:r>
              <a:rPr lang="en-US" sz="1200" dirty="0">
                <a:latin typeface="Consolas"/>
                <a:cs typeface="Consolas"/>
              </a:rPr>
              <a:t>,GM12878,GM12891,GM12892</a:t>
            </a:r>
            <a:r>
              <a:rPr lang="en-US" sz="1200" dirty="0" smtClean="0">
                <a:latin typeface="Consolas"/>
                <a:cs typeface="Consolas"/>
              </a:rPr>
              <a:t>,GM15510,</a:t>
            </a:r>
          </a:p>
          <a:p>
            <a:r>
              <a:rPr lang="en-US" sz="1200" dirty="0" smtClean="0">
                <a:latin typeface="Consolas"/>
                <a:cs typeface="Consolas"/>
              </a:rPr>
              <a:t>GM18505,GM18526</a:t>
            </a:r>
            <a:r>
              <a:rPr lang="en-US" sz="1200" dirty="0">
                <a:latin typeface="Consolas"/>
                <a:cs typeface="Consolas"/>
              </a:rPr>
              <a:t>,GM18951,GM19099,GM19193,HCT-116,HEK293,HeLa-S3,HepG2,HUVEC,IMR90,K562,K562,K562,K562,K562,MCF10A-Er-Src,MCF10A-Er-Src</a:t>
            </a:r>
            <a:r>
              <a:rPr lang="en-US" sz="1200" dirty="0" smtClean="0">
                <a:latin typeface="Consolas"/>
                <a:cs typeface="Consolas"/>
              </a:rPr>
              <a:t>,</a:t>
            </a:r>
          </a:p>
          <a:p>
            <a:r>
              <a:rPr lang="en-US" sz="1200" dirty="0" smtClean="0">
                <a:latin typeface="Consolas"/>
                <a:cs typeface="Consolas"/>
              </a:rPr>
              <a:t>NB4</a:t>
            </a:r>
            <a:r>
              <a:rPr lang="en-US" sz="1200" dirty="0">
                <a:latin typeface="Consolas"/>
                <a:cs typeface="Consolas"/>
              </a:rPr>
              <a:t>,PBDE,Raji,A549,Gliobla,GM12878,HeLa-S3,HepG2,HUVEC,K562,MCF-7,MCF-7,MCF-7,ProgFib,</a:t>
            </a:r>
          </a:p>
          <a:p>
            <a:r>
              <a:rPr lang="en-US" sz="1200" dirty="0" smtClean="0">
                <a:latin typeface="Consolas"/>
                <a:cs typeface="Consolas"/>
              </a:rPr>
              <a:t>...</a:t>
            </a:r>
            <a:endParaRPr lang="en-US" sz="1200" dirty="0">
              <a:latin typeface="Consolas"/>
              <a:cs typeface="Consolas"/>
            </a:endParaRPr>
          </a:p>
        </p:txBody>
      </p:sp>
      <p:sp>
        <p:nvSpPr>
          <p:cNvPr id="74" name="Down Arrow 73"/>
          <p:cNvSpPr/>
          <p:nvPr/>
        </p:nvSpPr>
        <p:spPr>
          <a:xfrm>
            <a:off x="19065482" y="19440826"/>
            <a:ext cx="285744" cy="48542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own Arrow 74"/>
          <p:cNvSpPr/>
          <p:nvPr/>
        </p:nvSpPr>
        <p:spPr>
          <a:xfrm>
            <a:off x="19082638" y="22201005"/>
            <a:ext cx="285744" cy="48542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Down Arrow 75"/>
          <p:cNvSpPr/>
          <p:nvPr/>
        </p:nvSpPr>
        <p:spPr>
          <a:xfrm>
            <a:off x="19084852" y="24981627"/>
            <a:ext cx="285744" cy="48542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Down Arrow 76"/>
          <p:cNvSpPr/>
          <p:nvPr/>
        </p:nvSpPr>
        <p:spPr>
          <a:xfrm>
            <a:off x="19084852" y="27721709"/>
            <a:ext cx="285744" cy="48542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4468" y="18652827"/>
            <a:ext cx="11785600" cy="8489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165366" y="19786601"/>
            <a:ext cx="9474200" cy="35306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2246961" flipV="1">
            <a:off x="27161245" y="19293021"/>
            <a:ext cx="1159196" cy="31305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69495" y="6791484"/>
            <a:ext cx="12350916" cy="1399985"/>
            <a:chOff x="901214" y="6791484"/>
            <a:chExt cx="12350916" cy="1399985"/>
          </a:xfrm>
        </p:grpSpPr>
        <p:sp>
          <p:nvSpPr>
            <p:cNvPr id="22" name="TextBox 21"/>
            <p:cNvSpPr txBox="1"/>
            <p:nvPr/>
          </p:nvSpPr>
          <p:spPr>
            <a:xfrm>
              <a:off x="901214" y="6806474"/>
              <a:ext cx="492759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Comic Sans MS"/>
                  <a:cs typeface="Comic Sans MS"/>
                </a:rPr>
                <a:t>How can I get the </a:t>
              </a:r>
              <a:r>
                <a:rPr lang="en-US" sz="8000" dirty="0" smtClean="0">
                  <a:latin typeface="Comic Sans MS"/>
                  <a:cs typeface="Comic Sans MS"/>
                </a:rPr>
                <a:t>{</a:t>
              </a:r>
              <a:endParaRPr lang="en-US" sz="8000" dirty="0">
                <a:latin typeface="Comic Sans MS"/>
                <a:cs typeface="Comic Sans MS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432478" y="6791484"/>
              <a:ext cx="38196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Comic Sans MS"/>
                  <a:cs typeface="Comic Sans MS"/>
                </a:rPr>
                <a:t>peaks</a:t>
              </a:r>
            </a:p>
            <a:p>
              <a:pPr algn="ctr"/>
              <a:r>
                <a:rPr lang="en-US" sz="2800" dirty="0">
                  <a:latin typeface="Comic Sans MS"/>
                  <a:cs typeface="Comic Sans MS"/>
                </a:rPr>
                <a:t>r</a:t>
              </a:r>
              <a:r>
                <a:rPr lang="en-US" sz="2800" dirty="0" smtClean="0">
                  <a:latin typeface="Comic Sans MS"/>
                  <a:cs typeface="Comic Sans MS"/>
                </a:rPr>
                <a:t>egions</a:t>
              </a:r>
            </a:p>
            <a:p>
              <a:pPr algn="ctr"/>
              <a:r>
                <a:rPr lang="en-US" sz="2800" dirty="0" smtClean="0">
                  <a:latin typeface="Comic Sans MS"/>
                  <a:cs typeface="Comic Sans MS"/>
                </a:rPr>
                <a:t>probes</a:t>
              </a:r>
              <a:endParaRPr lang="en-US" sz="2800" dirty="0">
                <a:latin typeface="Comic Sans MS"/>
                <a:cs typeface="Comic Sans MS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965385" y="6806474"/>
              <a:ext cx="38196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Comic Sans MS"/>
                  <a:cs typeface="Comic Sans MS"/>
                </a:rPr>
                <a:t>… score</a:t>
              </a:r>
            </a:p>
            <a:p>
              <a:pPr algn="ctr"/>
              <a:r>
                <a:rPr lang="en-US" sz="2800" dirty="0">
                  <a:latin typeface="Comic Sans MS"/>
                  <a:cs typeface="Comic Sans MS"/>
                </a:rPr>
                <a:t>g</a:t>
              </a:r>
              <a:r>
                <a:rPr lang="en-US" sz="2800" dirty="0" smtClean="0">
                  <a:latin typeface="Comic Sans MS"/>
                  <a:cs typeface="Comic Sans MS"/>
                </a:rPr>
                <a:t>ene name</a:t>
              </a:r>
            </a:p>
            <a:p>
              <a:pPr algn="ctr"/>
              <a:r>
                <a:rPr lang="en-US" sz="2800" dirty="0" smtClean="0">
                  <a:latin typeface="Comic Sans MS"/>
                  <a:cs typeface="Comic Sans MS"/>
                </a:rPr>
                <a:t>TFBS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787632" y="6806474"/>
              <a:ext cx="439116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latin typeface="Comic Sans MS"/>
                  <a:cs typeface="Comic Sans MS"/>
                </a:rPr>
                <a:t>}</a:t>
              </a:r>
              <a:r>
                <a:rPr lang="en-US" sz="3200" dirty="0" smtClean="0">
                  <a:latin typeface="Comic Sans MS"/>
                  <a:cs typeface="Comic Sans MS"/>
                </a:rPr>
                <a:t> for each of my </a:t>
              </a:r>
              <a:r>
                <a:rPr lang="en-US" sz="8000" dirty="0" smtClean="0">
                  <a:latin typeface="Comic Sans MS"/>
                  <a:cs typeface="Comic Sans MS"/>
                </a:rPr>
                <a:t>{</a:t>
              </a:r>
              <a:endParaRPr lang="en-US" sz="8000" dirty="0">
                <a:latin typeface="Comic Sans MS"/>
                <a:cs typeface="Comic Sans MS"/>
              </a:endParaRP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12062106" y="6806474"/>
            <a:ext cx="15547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omic Sans MS"/>
                <a:cs typeface="Comic Sans MS"/>
              </a:rPr>
              <a:t>}</a:t>
            </a:r>
            <a:r>
              <a:rPr lang="en-US" sz="3200" dirty="0" smtClean="0">
                <a:latin typeface="Comic Sans MS"/>
                <a:cs typeface="Comic Sans MS"/>
              </a:rPr>
              <a:t> ?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06504" y="8424769"/>
            <a:ext cx="11850213" cy="5262960"/>
          </a:xfrm>
          <a:prstGeom prst="rect">
            <a:avLst/>
          </a:prstGeom>
          <a:noFill/>
        </p:spPr>
        <p:txBody>
          <a:bodyPr wrap="square" lIns="91426" tIns="45710" rIns="91426" bIns="45710" rtlCol="0">
            <a:spAutoFit/>
          </a:bodyPr>
          <a:lstStyle/>
          <a:p>
            <a:r>
              <a:rPr lang="en-US" sz="2800" dirty="0" smtClean="0">
                <a:latin typeface="Avenir Book"/>
                <a:cs typeface="Avenir Book"/>
              </a:rPr>
              <a:t>While the Table Browser tool can compute the intersections of two tracks by genomic position, it does so by reducing the second track to a set of genomic regions.  It does not include any annotation columns of the second track in the output.</a:t>
            </a:r>
          </a:p>
          <a:p>
            <a:endParaRPr lang="en-US" sz="2800" dirty="0">
              <a:latin typeface="Avenir Book"/>
              <a:cs typeface="Avenir Book"/>
            </a:endParaRPr>
          </a:p>
          <a:p>
            <a:r>
              <a:rPr lang="en-US" sz="2800" dirty="0" smtClean="0">
                <a:latin typeface="Avenir Book"/>
                <a:cs typeface="Avenir Book"/>
              </a:rPr>
              <a:t>We have developed a new tool, the Data Integrator, that can combine data from up to five tracks based on overlap with items in the first track, and output all columns or a selected subset of columns.  The output is tab-separated text that can be viewed in the web browser window or downloaded to a local file, optionally compressed by </a:t>
            </a:r>
            <a:r>
              <a:rPr lang="en-US" sz="2800" dirty="0" err="1" smtClean="0">
                <a:latin typeface="Avenir Book"/>
                <a:cs typeface="Avenir Book"/>
              </a:rPr>
              <a:t>gzip</a:t>
            </a:r>
            <a:r>
              <a:rPr lang="en-US" sz="2800" dirty="0" smtClean="0">
                <a:latin typeface="Avenir Book"/>
                <a:cs typeface="Avenir Book"/>
              </a:rPr>
              <a:t>.  Like the Genome Browser and Table Browser, the Data Integrator can combine data from the browser database, user custom tracks and hub tracks.</a:t>
            </a:r>
            <a:endParaRPr lang="en-US" sz="2800" dirty="0">
              <a:latin typeface="Avenir Book"/>
              <a:cs typeface="Avenir Book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705486" y="34978546"/>
            <a:ext cx="115726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venir Black"/>
                <a:cs typeface="Avenir Black"/>
              </a:rPr>
              <a:t>Reference:</a:t>
            </a:r>
          </a:p>
          <a:p>
            <a:r>
              <a:rPr lang="en-US" sz="1600" dirty="0">
                <a:latin typeface="Avenir Book"/>
                <a:cs typeface="Avenir Book"/>
              </a:rPr>
              <a:t>The UCSC Genome Browser database: 2015 update. </a:t>
            </a:r>
            <a:r>
              <a:rPr lang="en-US" sz="1600" dirty="0" err="1">
                <a:latin typeface="Avenir Book"/>
                <a:cs typeface="Avenir Book"/>
              </a:rPr>
              <a:t>Rosenbloom</a:t>
            </a:r>
            <a:r>
              <a:rPr lang="en-US" sz="1600" dirty="0">
                <a:latin typeface="Avenir Book"/>
                <a:cs typeface="Avenir Book"/>
              </a:rPr>
              <a:t> KR, Armstrong J, Barber GP, Casper J, Clawson H, </a:t>
            </a:r>
            <a:r>
              <a:rPr lang="en-US" sz="1600" dirty="0" err="1">
                <a:latin typeface="Avenir Book"/>
                <a:cs typeface="Avenir Book"/>
              </a:rPr>
              <a:t>Diekhans</a:t>
            </a:r>
            <a:r>
              <a:rPr lang="en-US" sz="1600" dirty="0">
                <a:latin typeface="Avenir Book"/>
                <a:cs typeface="Avenir Book"/>
              </a:rPr>
              <a:t> M, </a:t>
            </a:r>
            <a:r>
              <a:rPr lang="en-US" sz="1600" dirty="0" err="1">
                <a:latin typeface="Avenir Book"/>
                <a:cs typeface="Avenir Book"/>
              </a:rPr>
              <a:t>Dreszer</a:t>
            </a:r>
            <a:r>
              <a:rPr lang="en-US" sz="1600" dirty="0">
                <a:latin typeface="Avenir Book"/>
                <a:cs typeface="Avenir Book"/>
              </a:rPr>
              <a:t> TR, Fujita PA, </a:t>
            </a:r>
            <a:r>
              <a:rPr lang="en-US" sz="1600" dirty="0" err="1">
                <a:latin typeface="Avenir Book"/>
                <a:cs typeface="Avenir Book"/>
              </a:rPr>
              <a:t>Guruvadoo</a:t>
            </a:r>
            <a:r>
              <a:rPr lang="en-US" sz="1600" dirty="0">
                <a:latin typeface="Avenir Book"/>
                <a:cs typeface="Avenir Book"/>
              </a:rPr>
              <a:t> L, </a:t>
            </a:r>
            <a:r>
              <a:rPr lang="en-US" sz="1600" dirty="0" err="1">
                <a:latin typeface="Avenir Book"/>
                <a:cs typeface="Avenir Book"/>
              </a:rPr>
              <a:t>Haeussler</a:t>
            </a:r>
            <a:r>
              <a:rPr lang="en-US" sz="1600" dirty="0">
                <a:latin typeface="Avenir Book"/>
                <a:cs typeface="Avenir Book"/>
              </a:rPr>
              <a:t> M, Harte RA, </a:t>
            </a:r>
            <a:r>
              <a:rPr lang="en-US" sz="1600" dirty="0" err="1">
                <a:latin typeface="Avenir Book"/>
                <a:cs typeface="Avenir Book"/>
              </a:rPr>
              <a:t>Heitner</a:t>
            </a:r>
            <a:r>
              <a:rPr lang="en-US" sz="1600" dirty="0">
                <a:latin typeface="Avenir Book"/>
                <a:cs typeface="Avenir Book"/>
              </a:rPr>
              <a:t> S, Hickey G, Hinrichs AS, </a:t>
            </a:r>
            <a:r>
              <a:rPr lang="en-US" sz="1600" dirty="0" err="1">
                <a:latin typeface="Avenir Book"/>
                <a:cs typeface="Avenir Book"/>
              </a:rPr>
              <a:t>Hubley</a:t>
            </a:r>
            <a:r>
              <a:rPr lang="en-US" sz="1600" dirty="0">
                <a:latin typeface="Avenir Book"/>
                <a:cs typeface="Avenir Book"/>
              </a:rPr>
              <a:t> R, </a:t>
            </a:r>
            <a:r>
              <a:rPr lang="en-US" sz="1600" dirty="0" err="1">
                <a:latin typeface="Avenir Book"/>
                <a:cs typeface="Avenir Book"/>
              </a:rPr>
              <a:t>Karolchik</a:t>
            </a:r>
            <a:r>
              <a:rPr lang="en-US" sz="1600" dirty="0">
                <a:latin typeface="Avenir Book"/>
                <a:cs typeface="Avenir Book"/>
              </a:rPr>
              <a:t> D, Learned K, Lee BT, Li CH, </a:t>
            </a:r>
            <a:r>
              <a:rPr lang="en-US" sz="1600" dirty="0" err="1">
                <a:latin typeface="Avenir Book"/>
                <a:cs typeface="Avenir Book"/>
              </a:rPr>
              <a:t>Miga</a:t>
            </a:r>
            <a:r>
              <a:rPr lang="en-US" sz="1600" dirty="0">
                <a:latin typeface="Avenir Book"/>
                <a:cs typeface="Avenir Book"/>
              </a:rPr>
              <a:t> KH, Nguyen N, Paten B, Raney BJ, </a:t>
            </a:r>
            <a:r>
              <a:rPr lang="en-US" sz="1600" dirty="0" err="1">
                <a:latin typeface="Avenir Book"/>
                <a:cs typeface="Avenir Book"/>
              </a:rPr>
              <a:t>Smit</a:t>
            </a:r>
            <a:r>
              <a:rPr lang="en-US" sz="1600" dirty="0">
                <a:latin typeface="Avenir Book"/>
                <a:cs typeface="Avenir Book"/>
              </a:rPr>
              <a:t> AF, </a:t>
            </a:r>
            <a:r>
              <a:rPr lang="en-US" sz="1600" dirty="0" err="1">
                <a:latin typeface="Avenir Book"/>
                <a:cs typeface="Avenir Book"/>
              </a:rPr>
              <a:t>Speir</a:t>
            </a:r>
            <a:r>
              <a:rPr lang="en-US" sz="1600" dirty="0">
                <a:latin typeface="Avenir Book"/>
                <a:cs typeface="Avenir Book"/>
              </a:rPr>
              <a:t> ML, Zweig AS, Haussler D, Kuhn RM, Kent WJ. </a:t>
            </a:r>
            <a:r>
              <a:rPr lang="en-US" sz="1600" i="1" dirty="0">
                <a:latin typeface="Avenir Book"/>
                <a:cs typeface="Avenir Book"/>
              </a:rPr>
              <a:t>Nucleic Acids Res. </a:t>
            </a:r>
            <a:r>
              <a:rPr lang="en-US" sz="1600" dirty="0">
                <a:latin typeface="Avenir Book"/>
                <a:cs typeface="Avenir Book"/>
              </a:rPr>
              <a:t>2015 Jan;43(Database issue):D670-81</a:t>
            </a:r>
            <a:r>
              <a:rPr lang="en-US" sz="1600" dirty="0" smtClean="0">
                <a:latin typeface="Avenir Book"/>
                <a:cs typeface="Avenir Book"/>
              </a:rPr>
              <a:t>.</a:t>
            </a:r>
          </a:p>
          <a:p>
            <a:r>
              <a:rPr lang="en-US" sz="2800" dirty="0" smtClean="0">
                <a:latin typeface="Avenir Black"/>
                <a:cs typeface="Avenir Black"/>
              </a:rPr>
              <a:t>Acknowledgements:</a:t>
            </a:r>
          </a:p>
          <a:p>
            <a:r>
              <a:rPr lang="en-US" sz="1600" dirty="0">
                <a:latin typeface="Avenir Book"/>
                <a:cs typeface="Avenir Book"/>
              </a:rPr>
              <a:t>This work was funded by National Human Genome Research Institute (5 U41 HG002371-</a:t>
            </a:r>
            <a:r>
              <a:rPr lang="en-US" sz="1600" dirty="0" smtClean="0">
                <a:latin typeface="Avenir Book"/>
                <a:cs typeface="Avenir Book"/>
              </a:rPr>
              <a:t>15 </a:t>
            </a:r>
            <a:r>
              <a:rPr lang="en-US" sz="1600" dirty="0">
                <a:latin typeface="Avenir Book"/>
                <a:cs typeface="Avenir Book"/>
              </a:rPr>
              <a:t>to UCSC Center for Genomic Science). We would like to acknowledge the work of the UCSC Genome Bioinformatics technical staff</a:t>
            </a:r>
          </a:p>
          <a:p>
            <a:r>
              <a:rPr lang="en-US" sz="1600" dirty="0">
                <a:latin typeface="Avenir Book"/>
                <a:cs typeface="Avenir Book"/>
              </a:rPr>
              <a:t>(http://</a:t>
            </a:r>
            <a:r>
              <a:rPr lang="en-US" sz="1600" dirty="0" err="1">
                <a:latin typeface="Avenir Book"/>
                <a:cs typeface="Avenir Book"/>
              </a:rPr>
              <a:t>genome.ucsc.edu</a:t>
            </a:r>
            <a:r>
              <a:rPr lang="en-US" sz="1600" dirty="0">
                <a:latin typeface="Avenir Book"/>
                <a:cs typeface="Avenir Book"/>
              </a:rPr>
              <a:t>/</a:t>
            </a:r>
            <a:r>
              <a:rPr lang="en-US" sz="1600" dirty="0" err="1">
                <a:latin typeface="Avenir Book"/>
                <a:cs typeface="Avenir Book"/>
              </a:rPr>
              <a:t>staff.html</a:t>
            </a:r>
            <a:r>
              <a:rPr lang="en-US" sz="1600" dirty="0">
                <a:latin typeface="Avenir Book"/>
                <a:cs typeface="Avenir Book"/>
              </a:rPr>
              <a:t>), our many collaborators, and our users for their feedback and support.</a:t>
            </a:r>
            <a:endParaRPr lang="en-US" sz="1600" dirty="0">
              <a:latin typeface="Avenir Book"/>
              <a:cs typeface="Avenir Book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22476" y="30360052"/>
            <a:ext cx="10661650" cy="7296150"/>
          </a:xfrm>
          <a:prstGeom prst="rect">
            <a:avLst/>
          </a:prstGeom>
        </p:spPr>
      </p:pic>
      <p:sp>
        <p:nvSpPr>
          <p:cNvPr id="63" name="Right Arrow 62"/>
          <p:cNvSpPr/>
          <p:nvPr/>
        </p:nvSpPr>
        <p:spPr>
          <a:xfrm rot="2246961" flipV="1">
            <a:off x="27161243" y="29867330"/>
            <a:ext cx="1159196" cy="31305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3345961" y="5009876"/>
            <a:ext cx="12247801" cy="9263488"/>
            <a:chOff x="13087995" y="4424241"/>
            <a:chExt cx="12247801" cy="9263488"/>
          </a:xfrm>
        </p:grpSpPr>
        <p:grpSp>
          <p:nvGrpSpPr>
            <p:cNvPr id="21" name="Group 20"/>
            <p:cNvGrpSpPr/>
            <p:nvPr/>
          </p:nvGrpSpPr>
          <p:grpSpPr>
            <a:xfrm>
              <a:off x="13334367" y="4424241"/>
              <a:ext cx="11785600" cy="8616345"/>
              <a:chOff x="13334367" y="5669114"/>
              <a:chExt cx="11785600" cy="8616345"/>
            </a:xfrm>
          </p:grpSpPr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334367" y="5669114"/>
                <a:ext cx="11785600" cy="8604250"/>
              </a:xfrm>
              <a:prstGeom prst="rect">
                <a:avLst/>
              </a:prstGeom>
              <a:noFill/>
              <a:ln w="12700" cmpd="sng">
                <a:noFill/>
              </a:ln>
              <a:effectLst/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17300448" y="8076706"/>
                <a:ext cx="1179576" cy="6208753"/>
              </a:xfrm>
              <a:prstGeom prst="rect">
                <a:avLst/>
              </a:prstGeom>
              <a:solidFill>
                <a:srgbClr val="FFFF00">
                  <a:alpha val="15000"/>
                </a:srgb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0570066" y="8076706"/>
                <a:ext cx="1179576" cy="6208753"/>
              </a:xfrm>
              <a:prstGeom prst="rect">
                <a:avLst/>
              </a:prstGeom>
              <a:solidFill>
                <a:srgbClr val="FFFF00">
                  <a:alpha val="15000"/>
                </a:srgb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6809257" y="8076707"/>
                <a:ext cx="5116255" cy="259888"/>
              </a:xfrm>
              <a:prstGeom prst="rect">
                <a:avLst/>
              </a:prstGeom>
              <a:solidFill>
                <a:srgbClr val="FFFF00">
                  <a:alpha val="15000"/>
                </a:srgb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1" name="TextBox 100"/>
            <p:cNvSpPr txBox="1"/>
            <p:nvPr/>
          </p:nvSpPr>
          <p:spPr>
            <a:xfrm>
              <a:off x="13087995" y="13164529"/>
              <a:ext cx="12247801" cy="523200"/>
            </a:xfrm>
            <a:prstGeom prst="rect">
              <a:avLst/>
            </a:prstGeom>
            <a:noFill/>
          </p:spPr>
          <p:txBody>
            <a:bodyPr wrap="square" lIns="91426" tIns="45710" rIns="91426" bIns="45710" rtlCol="0">
              <a:spAutoFit/>
            </a:bodyPr>
            <a:lstStyle/>
            <a:p>
              <a:pPr algn="ctr"/>
              <a:r>
                <a:rPr lang="en-US" sz="2800" dirty="0" smtClean="0">
                  <a:latin typeface="Avenir Book"/>
                  <a:cs typeface="Avenir Book"/>
                </a:rPr>
                <a:t>Example: get a text file with the overlapping items shown here</a:t>
              </a:r>
              <a:endParaRPr lang="en-US" sz="2800" dirty="0">
                <a:latin typeface="Avenir Book"/>
                <a:cs typeface="Avenir Boo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1739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10000</TotalTime>
  <Words>909</Words>
  <Application>Microsoft Macintosh PowerPoint</Application>
  <PresentationFormat>Custom</PresentationFormat>
  <Paragraphs>68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UC Santa Cruz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Angie Hinrichs</dc:creator>
  <cp:lastModifiedBy>Angie Hinrichs</cp:lastModifiedBy>
  <cp:revision>95</cp:revision>
  <cp:lastPrinted>2015-04-29T22:51:19Z</cp:lastPrinted>
  <dcterms:created xsi:type="dcterms:W3CDTF">2015-04-24T18:59:00Z</dcterms:created>
  <dcterms:modified xsi:type="dcterms:W3CDTF">2015-05-01T18:06:44Z</dcterms:modified>
</cp:coreProperties>
</file>